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5">
  <p:sldMasterIdLst>
    <p:sldMasterId id="2147483648" r:id="rId1"/>
    <p:sldMasterId id="2147483661" r:id="rId2"/>
  </p:sldMasterIdLst>
  <p:notesMasterIdLst>
    <p:notesMasterId r:id="rId27"/>
  </p:notesMasterIdLst>
  <p:handoutMasterIdLst>
    <p:handoutMasterId r:id="rId28"/>
  </p:handoutMasterIdLst>
  <p:sldIdLst>
    <p:sldId id="324" r:id="rId3"/>
    <p:sldId id="356" r:id="rId4"/>
    <p:sldId id="352" r:id="rId5"/>
    <p:sldId id="386" r:id="rId6"/>
    <p:sldId id="354" r:id="rId7"/>
    <p:sldId id="387" r:id="rId8"/>
    <p:sldId id="388" r:id="rId9"/>
    <p:sldId id="389" r:id="rId10"/>
    <p:sldId id="390" r:id="rId11"/>
    <p:sldId id="391" r:id="rId12"/>
    <p:sldId id="392" r:id="rId13"/>
    <p:sldId id="393" r:id="rId14"/>
    <p:sldId id="394" r:id="rId15"/>
    <p:sldId id="395" r:id="rId16"/>
    <p:sldId id="396" r:id="rId17"/>
    <p:sldId id="397" r:id="rId18"/>
    <p:sldId id="398" r:id="rId19"/>
    <p:sldId id="399" r:id="rId20"/>
    <p:sldId id="400" r:id="rId21"/>
    <p:sldId id="401" r:id="rId22"/>
    <p:sldId id="402" r:id="rId23"/>
    <p:sldId id="403" r:id="rId24"/>
    <p:sldId id="353" r:id="rId25"/>
    <p:sldId id="348" r:id="rId26"/>
  </p:sldIdLst>
  <p:sldSz cx="12192000" cy="6858000"/>
  <p:notesSz cx="6858000" cy="9144000"/>
  <p:defaultTextStyle>
    <a:defPPr>
      <a:defRPr lang="en-AU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692AA2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97" autoAdjust="0"/>
    <p:restoredTop sz="90838" autoAdjust="0"/>
  </p:normalViewPr>
  <p:slideViewPr>
    <p:cSldViewPr>
      <p:cViewPr varScale="1">
        <p:scale>
          <a:sx n="59" d="100"/>
          <a:sy n="59" d="100"/>
        </p:scale>
        <p:origin x="288" y="60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0" d="100"/>
          <a:sy n="50" d="100"/>
        </p:scale>
        <p:origin x="1784" y="2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E25A1F-1CDC-4074-893A-5899111F5ABD}" type="datetimeFigureOut">
              <a:rPr lang="id-ID" smtClean="0"/>
              <a:t>06/06/2021</a:t>
            </a:fld>
            <a:endParaRPr lang="id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1E874E-D680-4190-B4F6-A9A7BE5D0CAF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71615030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9DCB56-DE58-4F64-B9CF-BA8F1134BDC6}" type="datetimeFigureOut">
              <a:rPr lang="id-ID" smtClean="0"/>
              <a:pPr/>
              <a:t>06/06/2021</a:t>
            </a:fld>
            <a:endParaRPr lang="id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d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1351D7-7B69-40B9-8EEA-B4FEF26EED31}" type="slidenum">
              <a:rPr lang="id-ID" smtClean="0"/>
              <a:pPr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9542643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1351D7-7B69-40B9-8EEA-B4FEF26EED31}" type="slidenum">
              <a:rPr lang="id-ID" smtClean="0"/>
              <a:pPr/>
              <a:t>21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819272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8" name="Rectangle 66"/>
          <p:cNvSpPr>
            <a:spLocks noChangeArrowheads="1"/>
          </p:cNvSpPr>
          <p:nvPr/>
        </p:nvSpPr>
        <p:spPr bwMode="gray">
          <a:xfrm>
            <a:off x="3048000" y="3124200"/>
            <a:ext cx="9144000" cy="609600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id-ID"/>
          </a:p>
        </p:txBody>
      </p:sp>
      <p:sp>
        <p:nvSpPr>
          <p:cNvPr id="3139" name="Rectangle 67"/>
          <p:cNvSpPr>
            <a:spLocks noChangeArrowheads="1"/>
          </p:cNvSpPr>
          <p:nvPr/>
        </p:nvSpPr>
        <p:spPr bwMode="gray">
          <a:xfrm>
            <a:off x="0" y="3124200"/>
            <a:ext cx="12192000" cy="152400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id-ID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51201" y="3048000"/>
            <a:ext cx="8834967" cy="762000"/>
          </a:xfrm>
        </p:spPr>
        <p:txBody>
          <a:bodyPr/>
          <a:lstStyle>
            <a:lvl1pPr>
              <a:defRPr baseline="0"/>
            </a:lvl1pPr>
          </a:lstStyle>
          <a:p>
            <a:endParaRPr lang="en-AU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117600" y="5257800"/>
            <a:ext cx="10363200" cy="5334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2000" b="0" baseline="0">
                <a:solidFill>
                  <a:schemeClr val="tx1"/>
                </a:solidFill>
              </a:defRPr>
            </a:lvl1pPr>
          </a:lstStyle>
          <a:p>
            <a:endParaRPr lang="en-AU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48000" y="0"/>
            <a:ext cx="9144000" cy="312419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91344" y="692696"/>
            <a:ext cx="2765805" cy="182090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31838"/>
            <a:ext cx="2794000" cy="559276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731838"/>
            <a:ext cx="8178800" cy="559276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731838"/>
            <a:ext cx="10871200" cy="56356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09600" y="1371600"/>
            <a:ext cx="10972800" cy="4953000"/>
          </a:xfrm>
        </p:spPr>
        <p:txBody>
          <a:bodyPr/>
          <a:lstStyle/>
          <a:p>
            <a:r>
              <a:rPr lang="en-US" smtClean="0"/>
              <a:t>Click icon to add table</a:t>
            </a:r>
            <a:endParaRPr lang="id-ID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D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9D124F6-48FF-48CA-BEDC-C81720ADC188}" type="datetimeFigureOut">
              <a:rPr lang="en-ID" smtClean="0"/>
              <a:t>06/06/2021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056336D-3E89-47C6-836D-BFEF6EEC2673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4106340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9D124F6-48FF-48CA-BEDC-C81720ADC188}" type="datetimeFigureOut">
              <a:rPr lang="en-ID" smtClean="0"/>
              <a:t>06/06/2021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056336D-3E89-47C6-836D-BFEF6EEC2673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42383468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9D124F6-48FF-48CA-BEDC-C81720ADC188}" type="datetimeFigureOut">
              <a:rPr lang="en-ID" smtClean="0"/>
              <a:t>06/06/2021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056336D-3E89-47C6-836D-BFEF6EEC2673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3695805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D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D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D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9D124F6-48FF-48CA-BEDC-C81720ADC188}" type="datetimeFigureOut">
              <a:rPr lang="en-ID" smtClean="0"/>
              <a:t>06/06/2021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056336D-3E89-47C6-836D-BFEF6EEC2673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40590831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D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D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9D124F6-48FF-48CA-BEDC-C81720ADC188}" type="datetimeFigureOut">
              <a:rPr lang="en-ID" smtClean="0"/>
              <a:t>06/06/2021</a:t>
            </a:fld>
            <a:endParaRPr lang="en-ID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D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056336D-3E89-47C6-836D-BFEF6EEC2673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29234393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D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9D124F6-48FF-48CA-BEDC-C81720ADC188}" type="datetimeFigureOut">
              <a:rPr lang="en-ID" smtClean="0"/>
              <a:t>06/06/2021</a:t>
            </a:fld>
            <a:endParaRPr lang="en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056336D-3E89-47C6-836D-BFEF6EEC2673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48726285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9D124F6-48FF-48CA-BEDC-C81720ADC188}" type="datetimeFigureOut">
              <a:rPr lang="en-ID" smtClean="0"/>
              <a:t>06/06/2021</a:t>
            </a:fld>
            <a:endParaRPr lang="en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056336D-3E89-47C6-836D-BFEF6EEC2673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1730997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2438" indent="-452438" algn="just">
              <a:defRPr b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895350" indent="-438150" algn="just">
              <a:buFont typeface="Courier New" panose="02070309020205020404" pitchFamily="49" charset="0"/>
              <a:buChar char="o"/>
              <a:defRPr b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347788" indent="-433388" algn="just">
              <a:buFont typeface="Wingdings" panose="05000000000000000000" pitchFamily="2" charset="2"/>
              <a:buChar char="ü"/>
              <a:defRPr b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790700" indent="-419100" algn="just">
              <a:buFont typeface="Wingdings" panose="05000000000000000000" pitchFamily="2" charset="2"/>
              <a:buChar char="v"/>
              <a:defRPr b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2243138" indent="-414338" algn="just">
              <a:buFont typeface="Wingdings" panose="05000000000000000000" pitchFamily="2" charset="2"/>
              <a:buChar char="Ø"/>
              <a:defRPr b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9D124F6-48FF-48CA-BEDC-C81720ADC188}" type="datetimeFigureOut">
              <a:rPr lang="en-ID" smtClean="0"/>
              <a:t>06/06/2021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056336D-3E89-47C6-836D-BFEF6EEC2673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52061305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D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9D124F6-48FF-48CA-BEDC-C81720ADC188}" type="datetimeFigureOut">
              <a:rPr lang="en-ID" smtClean="0"/>
              <a:t>06/06/2021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056336D-3E89-47C6-836D-BFEF6EEC2673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02589678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9D124F6-48FF-48CA-BEDC-C81720ADC188}" type="datetimeFigureOut">
              <a:rPr lang="en-ID" smtClean="0"/>
              <a:t>06/06/2021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056336D-3E89-47C6-836D-BFEF6EEC2673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4593383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9D124F6-48FF-48CA-BEDC-C81720ADC188}" type="datetimeFigureOut">
              <a:rPr lang="en-ID" smtClean="0"/>
              <a:t>06/06/2021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056336D-3E89-47C6-836D-BFEF6EEC2673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6130538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371600"/>
            <a:ext cx="5384800" cy="4953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371600"/>
            <a:ext cx="5384800" cy="4953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408" y="476672"/>
            <a:ext cx="10814992" cy="940966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id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2" name="Group 68"/>
          <p:cNvGrpSpPr>
            <a:grpSpLocks/>
          </p:cNvGrpSpPr>
          <p:nvPr/>
        </p:nvGrpSpPr>
        <p:grpSpPr bwMode="auto">
          <a:xfrm>
            <a:off x="0" y="685800"/>
            <a:ext cx="12192000" cy="609600"/>
            <a:chOff x="0" y="432"/>
            <a:chExt cx="5760" cy="384"/>
          </a:xfrm>
        </p:grpSpPr>
        <p:sp>
          <p:nvSpPr>
            <p:cNvPr id="1093" name="Rectangle 69"/>
            <p:cNvSpPr>
              <a:spLocks noChangeArrowheads="1"/>
            </p:cNvSpPr>
            <p:nvPr userDrawn="1"/>
          </p:nvSpPr>
          <p:spPr bwMode="gray">
            <a:xfrm>
              <a:off x="0" y="432"/>
              <a:ext cx="5760" cy="9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1094" name="Rectangle 70"/>
            <p:cNvSpPr>
              <a:spLocks noChangeArrowheads="1"/>
            </p:cNvSpPr>
            <p:nvPr userDrawn="1"/>
          </p:nvSpPr>
          <p:spPr bwMode="gray">
            <a:xfrm>
              <a:off x="362" y="432"/>
              <a:ext cx="5398" cy="384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id-ID"/>
            </a:p>
          </p:txBody>
        </p:sp>
      </p:grp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371600"/>
            <a:ext cx="10972800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AU" dirty="0" smtClean="0"/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white">
          <a:xfrm>
            <a:off x="914400" y="731838"/>
            <a:ext cx="108712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  <a:endParaRPr lang="en-AU" dirty="0" smtClean="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9336" y="42266"/>
            <a:ext cx="648072" cy="601267"/>
          </a:xfrm>
          <a:prstGeom prst="rect">
            <a:avLst/>
          </a:prstGeom>
        </p:spPr>
      </p:pic>
      <p:sp>
        <p:nvSpPr>
          <p:cNvPr id="15" name="Rectangle 2"/>
          <p:cNvSpPr txBox="1">
            <a:spLocks noChangeArrowheads="1"/>
          </p:cNvSpPr>
          <p:nvPr userDrawn="1"/>
        </p:nvSpPr>
        <p:spPr bwMode="white">
          <a:xfrm>
            <a:off x="9353551" y="42266"/>
            <a:ext cx="2838449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9pPr>
          </a:lstStyle>
          <a:p>
            <a:pPr algn="ctr"/>
            <a:r>
              <a:rPr lang="id-ID" sz="2000" kern="0" dirty="0" smtClean="0">
                <a:solidFill>
                  <a:schemeClr val="tx1"/>
                </a:solidFill>
                <a:effectLst/>
              </a:rPr>
              <a:t>FAKULTAS </a:t>
            </a:r>
          </a:p>
          <a:p>
            <a:pPr algn="ctr"/>
            <a:r>
              <a:rPr lang="id-ID" sz="2000" kern="0" dirty="0" smtClean="0">
                <a:solidFill>
                  <a:schemeClr val="tx1"/>
                </a:solidFill>
                <a:effectLst/>
              </a:rPr>
              <a:t>TEKNOLOGI</a:t>
            </a:r>
            <a:r>
              <a:rPr lang="id-ID" sz="2000" kern="0" baseline="0" dirty="0" smtClean="0">
                <a:solidFill>
                  <a:schemeClr val="tx1"/>
                </a:solidFill>
                <a:effectLst/>
              </a:rPr>
              <a:t> INFORMASI</a:t>
            </a:r>
            <a:endParaRPr lang="en-AU" sz="2000" kern="0" dirty="0" smtClean="0">
              <a:solidFill>
                <a:schemeClr val="tx1"/>
              </a:solidFill>
              <a:effectLst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909798" y="-33238"/>
            <a:ext cx="8443753" cy="72593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iming>
    <p:tnLst>
      <p:par>
        <p:cTn id="1" dur="indefinite" restart="never" nodeType="tmRoot"/>
      </p:par>
    </p:tnLst>
  </p:timing>
  <p:hf sldNum="0"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002060"/>
        </a:buClr>
        <a:buFont typeface="Wingdings" pitchFamily="2" charset="2"/>
        <a:buChar char="q"/>
        <a:defRPr sz="2800" b="0">
          <a:solidFill>
            <a:srgbClr val="000000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002060"/>
        </a:buClr>
        <a:buFont typeface="Courier New" panose="02070309020205020404" pitchFamily="49" charset="0"/>
        <a:buChar char="o"/>
        <a:defRPr sz="2400" b="0">
          <a:solidFill>
            <a:srgbClr val="000000"/>
          </a:solidFill>
          <a:latin typeface="Calibri" panose="020F0502020204030204" pitchFamily="34" charset="0"/>
          <a:cs typeface="Calibri" panose="020F0502020204030204" pitchFamily="34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002060"/>
        </a:buClr>
        <a:buFont typeface="Wingdings" panose="05000000000000000000" pitchFamily="2" charset="2"/>
        <a:buChar char="ü"/>
        <a:defRPr sz="2200" b="0">
          <a:solidFill>
            <a:srgbClr val="000000"/>
          </a:solidFill>
          <a:latin typeface="Calibri" panose="020F0502020204030204" pitchFamily="34" charset="0"/>
          <a:cs typeface="Calibri" panose="020F0502020204030204" pitchFamily="34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002060"/>
        </a:buClr>
        <a:buFont typeface="Wingdings" panose="05000000000000000000" pitchFamily="2" charset="2"/>
        <a:buChar char="§"/>
        <a:defRPr sz="2000" b="0">
          <a:solidFill>
            <a:srgbClr val="000000"/>
          </a:solidFill>
          <a:latin typeface="Calibri" panose="020F0502020204030204" pitchFamily="34" charset="0"/>
          <a:cs typeface="Calibri" panose="020F0502020204030204" pitchFamily="34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002060"/>
        </a:buClr>
        <a:buFont typeface="Wingdings" panose="05000000000000000000" pitchFamily="2" charset="2"/>
        <a:buChar char="Ø"/>
        <a:defRPr sz="2000" b="0">
          <a:solidFill>
            <a:srgbClr val="000000"/>
          </a:solidFill>
          <a:latin typeface="Calibri" panose="020F0502020204030204" pitchFamily="34" charset="0"/>
          <a:cs typeface="Calibri" panose="020F0502020204030204" pitchFamily="34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807792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s.id/ContohProgramOctave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d-ID" dirty="0" smtClean="0"/>
              <a:t>FAKULTAS TEKNOLOGI INFORMASI</a:t>
            </a:r>
            <a:endParaRPr lang="id-ID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983432" y="4653136"/>
            <a:ext cx="10363200" cy="1512168"/>
          </a:xfrm>
        </p:spPr>
        <p:txBody>
          <a:bodyPr/>
          <a:lstStyle/>
          <a:p>
            <a:r>
              <a:rPr lang="en-ID" sz="5400" b="1"/>
              <a:t>PENGOLAHAN CITRA DIGITAL</a:t>
            </a:r>
            <a:endParaRPr lang="id-ID" sz="5400" b="1"/>
          </a:p>
          <a:p>
            <a:r>
              <a:rPr lang="id-ID" sz="3600" b="1"/>
              <a:t>[ </a:t>
            </a:r>
            <a:r>
              <a:rPr lang="en-ID" sz="3600" b="1"/>
              <a:t>PG176</a:t>
            </a:r>
            <a:r>
              <a:rPr lang="id-ID" sz="3600" b="1"/>
              <a:t>/ </a:t>
            </a:r>
            <a:r>
              <a:rPr lang="en-ID" sz="3600" b="1"/>
              <a:t>3</a:t>
            </a:r>
            <a:r>
              <a:rPr lang="id-ID" sz="3600" b="1"/>
              <a:t> SKS </a:t>
            </a:r>
            <a:r>
              <a:rPr lang="id-ID" sz="3600" b="1" smtClean="0"/>
              <a:t>]</a:t>
            </a:r>
            <a:endParaRPr lang="id-ID" sz="3600" b="1"/>
          </a:p>
        </p:txBody>
      </p:sp>
    </p:spTree>
    <p:extLst>
      <p:ext uri="{BB962C8B-B14F-4D97-AF65-F5344CB8AC3E}">
        <p14:creationId xmlns:p14="http://schemas.microsoft.com/office/powerpoint/2010/main" val="517058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smtClean="0"/>
              <a:t>Metode Ekstrasi Ciri Tekstur</a:t>
            </a:r>
            <a:endParaRPr lang="en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D" b="1" smtClean="0"/>
              <a:t>metode statistis </a:t>
            </a:r>
            <a:r>
              <a:rPr lang="en-ID" smtClean="0">
                <a:sym typeface="Wingdings" panose="05000000000000000000" pitchFamily="2" charset="2"/>
              </a:rPr>
              <a:t> statistik citra/objek</a:t>
            </a:r>
            <a:endParaRPr lang="en-ID" smtClean="0"/>
          </a:p>
          <a:p>
            <a:pPr lvl="1"/>
            <a:r>
              <a:rPr lang="en-ID" smtClean="0"/>
              <a:t>GLCM</a:t>
            </a:r>
          </a:p>
          <a:p>
            <a:pPr lvl="1"/>
            <a:r>
              <a:rPr lang="en-ID" smtClean="0"/>
              <a:t>Tamura</a:t>
            </a:r>
            <a:endParaRPr lang="en-ID"/>
          </a:p>
          <a:p>
            <a:r>
              <a:rPr lang="en-ID" b="1" smtClean="0"/>
              <a:t>metode struktural </a:t>
            </a:r>
            <a:r>
              <a:rPr lang="en-ID" smtClean="0">
                <a:sym typeface="Wingdings" panose="05000000000000000000" pitchFamily="2" charset="2"/>
              </a:rPr>
              <a:t> struktur pembentuk citra/objek</a:t>
            </a:r>
            <a:endParaRPr lang="en-ID" smtClean="0"/>
          </a:p>
          <a:p>
            <a:pPr lvl="1"/>
            <a:r>
              <a:rPr lang="en-ID"/>
              <a:t>Shape Grammar</a:t>
            </a:r>
          </a:p>
          <a:p>
            <a:r>
              <a:rPr lang="en-ID" b="1" smtClean="0"/>
              <a:t>metode spectral </a:t>
            </a:r>
            <a:r>
              <a:rPr lang="en-ID" smtClean="0">
                <a:sym typeface="Wingdings" panose="05000000000000000000" pitchFamily="2" charset="2"/>
              </a:rPr>
              <a:t> struktur frekuensi-spasial citra/objek</a:t>
            </a:r>
            <a:endParaRPr lang="en-ID" smtClean="0"/>
          </a:p>
          <a:p>
            <a:pPr lvl="1"/>
            <a:r>
              <a:rPr lang="en-GB" smtClean="0"/>
              <a:t>Fourier</a:t>
            </a:r>
          </a:p>
          <a:p>
            <a:pPr lvl="1"/>
            <a:r>
              <a:rPr lang="en-GB" smtClean="0"/>
              <a:t>Gabor</a:t>
            </a:r>
          </a:p>
          <a:p>
            <a:pPr lvl="1"/>
            <a:r>
              <a:rPr lang="en-GB"/>
              <a:t>F</a:t>
            </a:r>
            <a:r>
              <a:rPr lang="en-GB" smtClean="0"/>
              <a:t>ilter </a:t>
            </a:r>
            <a:r>
              <a:rPr lang="en-GB"/>
              <a:t>Laws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281183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smtClean="0"/>
              <a:t>Fitur Tekstur Berbasis Histogram Citra</a:t>
            </a:r>
            <a:endParaRPr lang="en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371600"/>
            <a:ext cx="10972800" cy="1193304"/>
          </a:xfrm>
        </p:spPr>
        <p:txBody>
          <a:bodyPr/>
          <a:lstStyle/>
          <a:p>
            <a:r>
              <a:rPr lang="en-ID" smtClean="0"/>
              <a:t>Perhatikan histogram 3 buah citra berikut ini</a:t>
            </a:r>
            <a:endParaRPr lang="en-ID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448" y="2132856"/>
            <a:ext cx="4457929" cy="207020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00" y="2107454"/>
            <a:ext cx="4451579" cy="212100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2047" y="4509120"/>
            <a:ext cx="4483330" cy="210830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401803" y="4870776"/>
            <a:ext cx="4451579" cy="138499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D" sz="2800" smtClean="0">
                <a:solidFill>
                  <a:srgbClr val="000000"/>
                </a:solidFill>
                <a:latin typeface="+mj-lt"/>
              </a:rPr>
              <a:t>Ternyata histogram citra dapat mencirikan tekstur citra</a:t>
            </a:r>
            <a:endParaRPr lang="en-ID" sz="2800">
              <a:solidFill>
                <a:srgbClr val="00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46691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/>
              <a:t>Fitur Tekstur Berbasis Histogram Citra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371600"/>
            <a:ext cx="7718648" cy="4953000"/>
          </a:xfrm>
        </p:spPr>
        <p:txBody>
          <a:bodyPr/>
          <a:lstStyle/>
          <a:p>
            <a:r>
              <a:rPr lang="en-ID" smtClean="0"/>
              <a:t>Rerata intensitas (mu) </a:t>
            </a:r>
            <a:r>
              <a:rPr lang="en-ID" smtClean="0">
                <a:sym typeface="Wingdings" panose="05000000000000000000" pitchFamily="2" charset="2"/>
              </a:rPr>
              <a:t> orde 1</a:t>
            </a:r>
          </a:p>
          <a:p>
            <a:endParaRPr lang="en-ID">
              <a:sym typeface="Wingdings" panose="05000000000000000000" pitchFamily="2" charset="2"/>
            </a:endParaRPr>
          </a:p>
          <a:p>
            <a:r>
              <a:rPr lang="en-ID" smtClean="0"/>
              <a:t>Deviasi standar (</a:t>
            </a:r>
            <a:r>
              <a:rPr lang="el-GR" smtClean="0"/>
              <a:t>σ</a:t>
            </a:r>
            <a:r>
              <a:rPr lang="en-ID" smtClean="0"/>
              <a:t>) / varians </a:t>
            </a:r>
            <a:r>
              <a:rPr lang="en-ID" smtClean="0">
                <a:sym typeface="Wingdings" panose="05000000000000000000" pitchFamily="2" charset="2"/>
              </a:rPr>
              <a:t> momen orde 2</a:t>
            </a:r>
          </a:p>
          <a:p>
            <a:pPr lvl="1"/>
            <a:r>
              <a:rPr lang="en-ID" smtClean="0">
                <a:sym typeface="Wingdings" panose="05000000000000000000" pitchFamily="2" charset="2"/>
              </a:rPr>
              <a:t>mencerminkan kekontrasan citra</a:t>
            </a:r>
          </a:p>
          <a:p>
            <a:endParaRPr lang="en-ID">
              <a:sym typeface="Wingdings" panose="05000000000000000000" pitchFamily="2" charset="2"/>
            </a:endParaRPr>
          </a:p>
          <a:p>
            <a:r>
              <a:rPr lang="en-ID" smtClean="0">
                <a:sym typeface="Wingdings" panose="05000000000000000000" pitchFamily="2" charset="2"/>
              </a:rPr>
              <a:t>Skewness  momen orde 3</a:t>
            </a:r>
          </a:p>
          <a:p>
            <a:pPr lvl="1"/>
            <a:r>
              <a:rPr lang="fi-FI"/>
              <a:t>ukuran ketidaksimetrisan terhadap </a:t>
            </a:r>
            <a:r>
              <a:rPr lang="fi-FI"/>
              <a:t>rerata </a:t>
            </a:r>
            <a:r>
              <a:rPr lang="fi-FI" smtClean="0"/>
              <a:t>intensitas</a:t>
            </a:r>
          </a:p>
          <a:p>
            <a:pPr lvl="1"/>
            <a:r>
              <a:rPr lang="fi-FI" smtClean="0"/>
              <a:t>Nilai negatif </a:t>
            </a:r>
            <a:r>
              <a:rPr lang="fi-FI" smtClean="0">
                <a:sym typeface="Wingdings" panose="05000000000000000000" pitchFamily="2" charset="2"/>
              </a:rPr>
              <a:t> kecerahan condong ke kiri</a:t>
            </a:r>
          </a:p>
          <a:p>
            <a:pPr lvl="1"/>
            <a:r>
              <a:rPr lang="fi-FI" smtClean="0">
                <a:sym typeface="Wingdings" panose="05000000000000000000" pitchFamily="2" charset="2"/>
              </a:rPr>
              <a:t>Nilai positif  kecerahan condong ke kanan</a:t>
            </a:r>
            <a:endParaRPr lang="en-ID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4"/>
              <p:cNvSpPr/>
              <p:nvPr/>
            </p:nvSpPr>
            <p:spPr>
              <a:xfrm>
                <a:off x="9264352" y="1556792"/>
                <a:ext cx="1851661" cy="958083"/>
              </a:xfrm>
              <a:prstGeom prst="rect">
                <a:avLst/>
              </a:prstGeom>
              <a:ln>
                <a:solidFill>
                  <a:srgbClr val="000000"/>
                </a:solidFill>
              </a:ln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D" sz="20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ID" sz="20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ID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ID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ID" sz="20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ID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ID" sz="20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d>
                            <m:dPr>
                              <m:begChr m:val=""/>
                              <m:ctrlPr>
                                <a:rPr lang="en-ID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D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ID" sz="2000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 . </m:t>
                              </m:r>
                              <m:r>
                                <a:rPr lang="en-ID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ID" sz="2000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ID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ID" sz="2000">
                  <a:solidFill>
                    <a:srgbClr val="000000"/>
                  </a:solidFill>
                </a:endParaRPr>
              </a:p>
            </p:txBody>
          </p:sp>
        </mc:Choice>
        <mc:Fallback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4352" y="1556792"/>
                <a:ext cx="1851661" cy="95808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/>
              <p:cNvSpPr/>
              <p:nvPr/>
            </p:nvSpPr>
            <p:spPr>
              <a:xfrm>
                <a:off x="8969784" y="2996952"/>
                <a:ext cx="2440796" cy="1169936"/>
              </a:xfrm>
              <a:prstGeom prst="rect">
                <a:avLst/>
              </a:prstGeom>
              <a:ln>
                <a:solidFill>
                  <a:srgbClr val="000000"/>
                </a:solidFill>
              </a:ln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D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ID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ID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nary>
                            <m:naryPr>
                              <m:chr m:val="∑"/>
                              <m:limLoc m:val="undOvr"/>
                              <m:ctrlPr>
                                <a:rPr lang="en-ID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ID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ID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ID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ID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d>
                                <m:dPr>
                                  <m:begChr m:val=""/>
                                  <m:ctrlPr>
                                    <a:rPr lang="en-ID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ID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ID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ID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ID" i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ID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ID" i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ID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en-ID" i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ID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e>
                          </m:nary>
                        </m:e>
                      </m:rad>
                    </m:oMath>
                  </m:oMathPara>
                </a14:m>
                <a:endParaRPr lang="en-ID">
                  <a:solidFill>
                    <a:srgbClr val="000000"/>
                  </a:solidFill>
                </a:endParaRPr>
              </a:p>
            </p:txBody>
          </p:sp>
        </mc:Choice>
        <mc:Fallback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9784" y="2996952"/>
                <a:ext cx="2440796" cy="116993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/>
              <p:cNvSpPr/>
              <p:nvPr/>
            </p:nvSpPr>
            <p:spPr>
              <a:xfrm>
                <a:off x="8636423" y="4725144"/>
                <a:ext cx="3107517" cy="871264"/>
              </a:xfrm>
              <a:prstGeom prst="rect">
                <a:avLst/>
              </a:prstGeom>
              <a:ln>
                <a:solidFill>
                  <a:srgbClr val="000000"/>
                </a:solidFill>
              </a:ln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D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𝑠𝑘𝑒𝑤𝑛𝑒𝑠𝑠</m:t>
                      </m:r>
                      <m:r>
                        <a:rPr lang="en-ID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ID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ID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ID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ID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ID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d>
                            <m:dPr>
                              <m:begChr m:val=""/>
                              <m:ctrlPr>
                                <a:rPr lang="en-ID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ID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ID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ID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ID" i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ID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ID" i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  <m:r>
                                <a:rPr lang="en-ID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ID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ID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ID">
                  <a:solidFill>
                    <a:srgbClr val="000000"/>
                  </a:solidFill>
                </a:endParaRPr>
              </a:p>
            </p:txBody>
          </p:sp>
        </mc:Choice>
        <mc:Fallback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6423" y="4725144"/>
                <a:ext cx="3107517" cy="87126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70057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/>
              <a:t>Fitur Tekstur Berbasis Histogram Citra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371600"/>
            <a:ext cx="7718648" cy="4953000"/>
          </a:xfrm>
        </p:spPr>
        <p:txBody>
          <a:bodyPr/>
          <a:lstStyle/>
          <a:p>
            <a:r>
              <a:rPr lang="en-ID" smtClean="0"/>
              <a:t>Energi (keseragaman)</a:t>
            </a:r>
          </a:p>
          <a:p>
            <a:pPr lvl="1"/>
            <a:r>
              <a:rPr lang="en-ID" smtClean="0"/>
              <a:t>Distribusi </a:t>
            </a:r>
            <a:r>
              <a:rPr lang="en-ID"/>
              <a:t>intensitas piksel terhadap jangkauan </a:t>
            </a:r>
            <a:r>
              <a:rPr lang="en-ID"/>
              <a:t>aras </a:t>
            </a:r>
            <a:r>
              <a:rPr lang="en-ID" smtClean="0"/>
              <a:t>keabuan</a:t>
            </a:r>
          </a:p>
          <a:p>
            <a:pPr lvl="1"/>
            <a:r>
              <a:rPr lang="en-ID" smtClean="0"/>
              <a:t>Nilai energy semakin mendekati 1 </a:t>
            </a:r>
            <a:r>
              <a:rPr lang="en-ID" smtClean="0">
                <a:sym typeface="Wingdings" panose="05000000000000000000" pitchFamily="2" charset="2"/>
              </a:rPr>
              <a:t> semakin seragam intensitasnya.</a:t>
            </a:r>
          </a:p>
          <a:p>
            <a:r>
              <a:rPr lang="en-ID" smtClean="0">
                <a:sym typeface="Wingdings" panose="05000000000000000000" pitchFamily="2" charset="2"/>
              </a:rPr>
              <a:t>Entropi (kompleksitas citra)</a:t>
            </a:r>
          </a:p>
          <a:p>
            <a:pPr lvl="1"/>
            <a:r>
              <a:rPr lang="en-ID">
                <a:sym typeface="Wingdings" panose="05000000000000000000" pitchFamily="2" charset="2"/>
              </a:rPr>
              <a:t>Semakin tinggi nilai entropi, semakin kompleks </a:t>
            </a:r>
            <a:r>
              <a:rPr lang="en-ID">
                <a:sym typeface="Wingdings" panose="05000000000000000000" pitchFamily="2" charset="2"/>
              </a:rPr>
              <a:t>citra </a:t>
            </a:r>
            <a:r>
              <a:rPr lang="en-ID" smtClean="0">
                <a:sym typeface="Wingdings" panose="05000000000000000000" pitchFamily="2" charset="2"/>
              </a:rPr>
              <a:t>tersebut</a:t>
            </a:r>
          </a:p>
          <a:p>
            <a:pPr lvl="1"/>
            <a:r>
              <a:rPr lang="en-ID" smtClean="0">
                <a:sym typeface="Wingdings" panose="05000000000000000000" pitchFamily="2" charset="2"/>
              </a:rPr>
              <a:t>Entropi berlawanan dengan energy</a:t>
            </a:r>
          </a:p>
          <a:p>
            <a:r>
              <a:rPr lang="en-ID" smtClean="0">
                <a:sym typeface="Wingdings" panose="05000000000000000000" pitchFamily="2" charset="2"/>
              </a:rPr>
              <a:t>Kehalusan (R)</a:t>
            </a:r>
          </a:p>
          <a:p>
            <a:pPr lvl="1"/>
            <a:r>
              <a:rPr lang="en-ID" smtClean="0">
                <a:sym typeface="Wingdings" panose="05000000000000000000" pitchFamily="2" charset="2"/>
              </a:rPr>
              <a:t>Ukuran </a:t>
            </a:r>
            <a:r>
              <a:rPr lang="fi-FI" smtClean="0">
                <a:sym typeface="Wingdings" panose="05000000000000000000" pitchFamily="2" charset="2"/>
              </a:rPr>
              <a:t>tingkat </a:t>
            </a:r>
            <a:r>
              <a:rPr lang="fi-FI">
                <a:sym typeface="Wingdings" panose="05000000000000000000" pitchFamily="2" charset="2"/>
              </a:rPr>
              <a:t>kehalusan/kekasaran </a:t>
            </a:r>
            <a:r>
              <a:rPr lang="fi-FI" smtClean="0">
                <a:sym typeface="Wingdings" panose="05000000000000000000" pitchFamily="2" charset="2"/>
              </a:rPr>
              <a:t>intensitas citra</a:t>
            </a:r>
          </a:p>
          <a:p>
            <a:pPr lvl="1"/>
            <a:r>
              <a:rPr lang="fi-FI" smtClean="0">
                <a:sym typeface="Wingdings" panose="05000000000000000000" pitchFamily="2" charset="2"/>
              </a:rPr>
              <a:t>R rendah  kasar</a:t>
            </a:r>
            <a:endParaRPr lang="en-ID" smtClean="0">
              <a:sym typeface="Wingdings" panose="05000000000000000000" pitchFamily="2" charset="2"/>
            </a:endParaRPr>
          </a:p>
          <a:p>
            <a:endParaRPr lang="en-ID">
              <a:sym typeface="Wingdings" panose="05000000000000000000" pitchFamily="2" charset="2"/>
            </a:endParaRPr>
          </a:p>
          <a:p>
            <a:pPr lvl="1"/>
            <a:endParaRPr lang="en-ID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/>
              <p:cNvSpPr/>
              <p:nvPr/>
            </p:nvSpPr>
            <p:spPr>
              <a:xfrm>
                <a:off x="9120336" y="1844824"/>
                <a:ext cx="2459584" cy="958083"/>
              </a:xfrm>
              <a:prstGeom prst="rect">
                <a:avLst/>
              </a:prstGeom>
              <a:ln>
                <a:solidFill>
                  <a:srgbClr val="000000"/>
                </a:solidFill>
              </a:ln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D" sz="20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𝑒𝑛𝑒𝑟𝑔𝑖</m:t>
                      </m:r>
                      <m:r>
                        <a:rPr lang="en-ID" sz="20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ID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ID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ID" sz="20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ID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ID" sz="20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p>
                            <m:sSupPr>
                              <m:ctrlPr>
                                <a:rPr lang="en-ID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ID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"/>
                                      <m:ctrlPr>
                                        <a:rPr lang="en-ID" sz="2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ID" sz="2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  <m:r>
                                        <a:rPr lang="en-ID" sz="2000" i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ID" sz="2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ID" sz="2000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ID" sz="2000">
                  <a:solidFill>
                    <a:srgbClr val="000000"/>
                  </a:solidFill>
                </a:endParaRPr>
              </a:p>
            </p:txBody>
          </p:sp>
        </mc:Choice>
        <mc:Fallback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0336" y="1844824"/>
                <a:ext cx="2459584" cy="95808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 8"/>
              <p:cNvSpPr/>
              <p:nvPr/>
            </p:nvSpPr>
            <p:spPr>
              <a:xfrm>
                <a:off x="8630651" y="3412371"/>
                <a:ext cx="3438954" cy="871457"/>
              </a:xfrm>
              <a:prstGeom prst="rect">
                <a:avLst/>
              </a:prstGeom>
              <a:ln>
                <a:solidFill>
                  <a:srgbClr val="000000"/>
                </a:solidFill>
              </a:ln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D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𝑒𝑛𝑡𝑟𝑜𝑝𝑖</m:t>
                      </m:r>
                      <m:r>
                        <a:rPr lang="en-ID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ID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ID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ID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ID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ID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r>
                            <a:rPr lang="en-ID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ID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D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e>
                      </m:nary>
                      <m:r>
                        <a:rPr lang="en-ID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func>
                        <m:funcPr>
                          <m:ctrlPr>
                            <a:rPr lang="en-ID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ID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D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ID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r>
                            <a:rPr lang="en-ID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</m:e>
                      </m:func>
                      <m:r>
                        <a:rPr lang="en-ID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ID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ID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ID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ID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D">
                  <a:solidFill>
                    <a:srgbClr val="000000"/>
                  </a:solidFill>
                </a:endParaRPr>
              </a:p>
            </p:txBody>
          </p:sp>
        </mc:Choice>
        <mc:Fallback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0651" y="3412371"/>
                <a:ext cx="3438954" cy="87145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angle 9"/>
              <p:cNvSpPr/>
              <p:nvPr/>
            </p:nvSpPr>
            <p:spPr>
              <a:xfrm>
                <a:off x="9466232" y="5157192"/>
                <a:ext cx="1944507" cy="675698"/>
              </a:xfrm>
              <a:prstGeom prst="rect">
                <a:avLst/>
              </a:prstGeom>
              <a:ln>
                <a:solidFill>
                  <a:srgbClr val="000000"/>
                </a:solidFill>
              </a:ln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D" sz="20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ID" sz="20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=1−</m:t>
                      </m:r>
                      <m:f>
                        <m:fPr>
                          <m:ctrlPr>
                            <a:rPr lang="en-ID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D" sz="20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D" sz="20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ID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D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ID" sz="2000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ID" sz="2000">
                  <a:solidFill>
                    <a:srgbClr val="000000"/>
                  </a:solidFill>
                </a:endParaRPr>
              </a:p>
            </p:txBody>
          </p:sp>
        </mc:Choice>
        <mc:Fallback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6232" y="5157192"/>
                <a:ext cx="1944507" cy="6756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80993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500"/>
                            </p:stCondLst>
                            <p:childTnLst>
                              <p:par>
                                <p:cTn id="56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9" grpId="0" animBg="1"/>
      <p:bldP spid="1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smtClean="0"/>
              <a:t>Fitur Tekstur Berbasis Histogram Citra: Octave</a:t>
            </a:r>
            <a:endParaRPr lang="en-ID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7408" y="1700808"/>
            <a:ext cx="4946904" cy="4172164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1985" y="1686542"/>
            <a:ext cx="4248086" cy="4186430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3125928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smtClean="0"/>
              <a:t>Fitur Tekstur Berbasis Histogram Citra: Octave</a:t>
            </a:r>
            <a:endParaRPr lang="en-ID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4400" y="1686542"/>
            <a:ext cx="5285640" cy="3470650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8248" y="1686542"/>
            <a:ext cx="1898748" cy="1873346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4072" y="3861048"/>
            <a:ext cx="4730993" cy="2349621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1870554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/>
              <a:t>Fitur Tekstur Berbasis Histogram Citra: Octave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03461" y="1409574"/>
            <a:ext cx="5385077" cy="4877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978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/>
              <a:t>Gray Level Co-occurrence Matrices </a:t>
            </a:r>
            <a:r>
              <a:rPr lang="en-US"/>
              <a:t>(GLCM)</a:t>
            </a:r>
            <a:endParaRPr lang="en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D" b="1" smtClean="0"/>
              <a:t>GLCM</a:t>
            </a:r>
            <a:r>
              <a:rPr lang="en-ID" smtClean="0"/>
              <a:t> pertama </a:t>
            </a:r>
            <a:r>
              <a:rPr lang="en-ID"/>
              <a:t>kali diusulkan oleh </a:t>
            </a:r>
            <a:r>
              <a:rPr lang="en-ID"/>
              <a:t>Haralick </a:t>
            </a:r>
            <a:r>
              <a:rPr lang="en-ID" smtClean="0"/>
              <a:t>(1973) yang terdiri dari </a:t>
            </a:r>
            <a:r>
              <a:rPr lang="en-ID"/>
              <a:t>28 fitur untuk menjelaskan pola spasial (Kulkarni, </a:t>
            </a:r>
            <a:r>
              <a:rPr lang="en-ID"/>
              <a:t>1994</a:t>
            </a:r>
            <a:r>
              <a:rPr lang="en-ID" smtClean="0"/>
              <a:t>)</a:t>
            </a:r>
          </a:p>
          <a:p>
            <a:r>
              <a:rPr lang="en-ID" b="1"/>
              <a:t>GLCM</a:t>
            </a:r>
            <a:r>
              <a:rPr lang="en-ID"/>
              <a:t> menggunakan perhitungan tekstur pada </a:t>
            </a:r>
            <a:r>
              <a:rPr lang="en-ID"/>
              <a:t>orde </a:t>
            </a:r>
            <a:r>
              <a:rPr lang="en-ID"/>
              <a:t>kedua. Pengukuran tekstur pada orde pertama menggunakan perhitungan statistika didasarkan pada nilai piksel </a:t>
            </a:r>
            <a:r>
              <a:rPr lang="en-ID"/>
              <a:t>citra </a:t>
            </a:r>
            <a:r>
              <a:rPr lang="en-ID" smtClean="0"/>
              <a:t>asli.</a:t>
            </a:r>
          </a:p>
          <a:p>
            <a:r>
              <a:rPr lang="en-ID" smtClean="0"/>
              <a:t>GLCM terdiri dari 4 arah:</a:t>
            </a:r>
          </a:p>
          <a:p>
            <a:pPr lvl="1"/>
            <a:r>
              <a:rPr lang="en-ID" smtClean="0"/>
              <a:t>0</a:t>
            </a:r>
            <a:r>
              <a:rPr lang="en-ID" baseline="30000" smtClean="0"/>
              <a:t>0</a:t>
            </a:r>
          </a:p>
          <a:p>
            <a:pPr lvl="1"/>
            <a:r>
              <a:rPr lang="en-ID" smtClean="0"/>
              <a:t>45</a:t>
            </a:r>
            <a:r>
              <a:rPr lang="en-ID" baseline="30000" smtClean="0"/>
              <a:t>0</a:t>
            </a:r>
          </a:p>
          <a:p>
            <a:pPr lvl="1"/>
            <a:r>
              <a:rPr lang="en-ID" smtClean="0"/>
              <a:t>90</a:t>
            </a:r>
            <a:r>
              <a:rPr lang="en-ID" baseline="30000" smtClean="0"/>
              <a:t>0</a:t>
            </a:r>
          </a:p>
          <a:p>
            <a:pPr lvl="1"/>
            <a:r>
              <a:rPr lang="en-ID" smtClean="0"/>
              <a:t>135</a:t>
            </a:r>
            <a:r>
              <a:rPr lang="en-ID" baseline="30000" smtClean="0"/>
              <a:t>0</a:t>
            </a:r>
            <a:endParaRPr lang="en-ID" baseline="30000"/>
          </a:p>
        </p:txBody>
      </p:sp>
      <p:pic>
        <p:nvPicPr>
          <p:cNvPr id="4" name="Picture 3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04111" y="4005064"/>
            <a:ext cx="4130579" cy="23957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147130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/>
              <a:t>Gray Level Co-occurrence Matrices </a:t>
            </a:r>
            <a:r>
              <a:rPr lang="en-US"/>
              <a:t>(GLCM)</a:t>
            </a:r>
            <a:endParaRPr lang="en-ID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456" y="1957726"/>
            <a:ext cx="4752528" cy="4783642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7" name="Rectangle 6"/>
          <p:cNvSpPr/>
          <p:nvPr/>
        </p:nvSpPr>
        <p:spPr>
          <a:xfrm>
            <a:off x="1127448" y="1531558"/>
            <a:ext cx="3114955" cy="369332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en-ID">
                <a:solidFill>
                  <a:srgbClr val="000000"/>
                </a:solidFill>
                <a:latin typeface="+mj-lt"/>
              </a:rPr>
              <a:t>Penentuan awal matriks GLCM:</a:t>
            </a:r>
            <a:endParaRPr lang="en-ID">
              <a:solidFill>
                <a:srgbClr val="000000"/>
              </a:solidFill>
              <a:latin typeface="+mj-lt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6557278" y="1531558"/>
            <a:ext cx="4419827" cy="2401498"/>
            <a:chOff x="6557278" y="1531558"/>
            <a:chExt cx="4419827" cy="2401498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57278" y="1951754"/>
              <a:ext cx="4419827" cy="1981302"/>
            </a:xfrm>
            <a:prstGeom prst="rect">
              <a:avLst/>
            </a:prstGeom>
            <a:ln>
              <a:solidFill>
                <a:srgbClr val="000000"/>
              </a:solidFill>
            </a:ln>
          </p:spPr>
        </p:pic>
        <p:sp>
          <p:nvSpPr>
            <p:cNvPr id="8" name="Rectangle 7"/>
            <p:cNvSpPr/>
            <p:nvPr/>
          </p:nvSpPr>
          <p:spPr>
            <a:xfrm>
              <a:off x="6557278" y="1531558"/>
              <a:ext cx="3028265" cy="369332"/>
            </a:xfrm>
            <a:prstGeom prst="rect">
              <a:avLst/>
            </a:prstGeom>
            <a:solidFill>
              <a:srgbClr val="FFFF00"/>
            </a:solidFill>
          </p:spPr>
          <p:txBody>
            <a:bodyPr wrap="none">
              <a:spAutoFit/>
            </a:bodyPr>
            <a:lstStyle/>
            <a:p>
              <a:r>
                <a:rPr lang="en-ID" smtClean="0">
                  <a:solidFill>
                    <a:srgbClr val="000000"/>
                  </a:solidFill>
                  <a:latin typeface="+mj-lt"/>
                </a:rPr>
                <a:t>Pembentukan matriks simetris</a:t>
              </a:r>
              <a:endParaRPr lang="en-ID">
                <a:solidFill>
                  <a:srgbClr val="000000"/>
                </a:solidFill>
                <a:latin typeface="+mj-lt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6546867" y="4103712"/>
            <a:ext cx="1920666" cy="2637656"/>
            <a:chOff x="6546867" y="4103712"/>
            <a:chExt cx="1920666" cy="2637656"/>
          </a:xfrm>
        </p:grpSpPr>
        <p:sp>
          <p:nvSpPr>
            <p:cNvPr id="9" name="Rectangle 8"/>
            <p:cNvSpPr/>
            <p:nvPr/>
          </p:nvSpPr>
          <p:spPr>
            <a:xfrm>
              <a:off x="6546867" y="4103712"/>
              <a:ext cx="1279517" cy="369332"/>
            </a:xfrm>
            <a:prstGeom prst="rect">
              <a:avLst/>
            </a:prstGeom>
            <a:solidFill>
              <a:srgbClr val="FFFF00"/>
            </a:solidFill>
          </p:spPr>
          <p:txBody>
            <a:bodyPr wrap="none">
              <a:spAutoFit/>
            </a:bodyPr>
            <a:lstStyle/>
            <a:p>
              <a:r>
                <a:rPr lang="en-ID" smtClean="0">
                  <a:solidFill>
                    <a:srgbClr val="000000"/>
                  </a:solidFill>
                  <a:latin typeface="+mj-lt"/>
                </a:rPr>
                <a:t>Normalisasi</a:t>
              </a:r>
              <a:endParaRPr lang="en-ID">
                <a:solidFill>
                  <a:srgbClr val="000000"/>
                </a:solidFill>
                <a:latin typeface="+mj-lt"/>
              </a:endParaRPr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57278" y="4541946"/>
              <a:ext cx="1910255" cy="2199422"/>
            </a:xfrm>
            <a:prstGeom prst="rect">
              <a:avLst/>
            </a:prstGeom>
            <a:ln>
              <a:solidFill>
                <a:srgbClr val="000000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1849017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/>
              <a:t>Gray Level Co-occurrence Matrices </a:t>
            </a:r>
            <a:r>
              <a:rPr lang="en-US"/>
              <a:t>(GLCM)</a:t>
            </a:r>
            <a:endParaRPr lang="en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D" smtClean="0"/>
              <a:t>GLCM terdiri dari 28 fitur, namun yang sering digunakan hanya 5 (fitur):</a:t>
            </a:r>
          </a:p>
          <a:p>
            <a:pPr lvl="1"/>
            <a:r>
              <a:rPr lang="en-ID" b="1"/>
              <a:t>ASM</a:t>
            </a:r>
            <a:r>
              <a:rPr lang="en-ID"/>
              <a:t> </a:t>
            </a:r>
            <a:r>
              <a:rPr lang="en-ID" smtClean="0">
                <a:sym typeface="Wingdings" panose="05000000000000000000" pitchFamily="2" charset="2"/>
              </a:rPr>
              <a:t></a:t>
            </a:r>
            <a:r>
              <a:rPr lang="en-ID" smtClean="0"/>
              <a:t> </a:t>
            </a:r>
            <a:r>
              <a:rPr lang="en-ID"/>
              <a:t>ukuran </a:t>
            </a:r>
            <a:r>
              <a:rPr lang="en-ID"/>
              <a:t>homogenitas </a:t>
            </a:r>
            <a:r>
              <a:rPr lang="en-ID" smtClean="0"/>
              <a:t>citra</a:t>
            </a:r>
          </a:p>
          <a:p>
            <a:pPr lvl="1"/>
            <a:r>
              <a:rPr lang="en-ID" b="1" smtClean="0"/>
              <a:t>Contrast</a:t>
            </a:r>
            <a:r>
              <a:rPr lang="en-ID" smtClean="0"/>
              <a:t> </a:t>
            </a:r>
            <a:r>
              <a:rPr lang="en-ID" smtClean="0">
                <a:sym typeface="Wingdings" panose="05000000000000000000" pitchFamily="2" charset="2"/>
              </a:rPr>
              <a:t> </a:t>
            </a:r>
            <a:r>
              <a:rPr lang="fi-FI" smtClean="0"/>
              <a:t>ukuran </a:t>
            </a:r>
            <a:r>
              <a:rPr lang="fi-FI"/>
              <a:t>keberadaan variasi aras keabuan piksel citra</a:t>
            </a:r>
            <a:endParaRPr lang="en-ID" smtClean="0"/>
          </a:p>
          <a:p>
            <a:pPr lvl="1"/>
            <a:r>
              <a:rPr lang="en-ID" b="1" smtClean="0"/>
              <a:t>Inverse Different Moment </a:t>
            </a:r>
            <a:r>
              <a:rPr lang="en-ID" b="1"/>
              <a:t>(</a:t>
            </a:r>
            <a:r>
              <a:rPr lang="en-ID" b="1"/>
              <a:t>IDM</a:t>
            </a:r>
            <a:r>
              <a:rPr lang="en-ID" b="1" smtClean="0"/>
              <a:t>) </a:t>
            </a:r>
            <a:r>
              <a:rPr lang="en-ID" smtClean="0">
                <a:sym typeface="Wingdings" panose="05000000000000000000" pitchFamily="2" charset="2"/>
              </a:rPr>
              <a:t> </a:t>
            </a:r>
            <a:r>
              <a:rPr lang="en-ID"/>
              <a:t> untuk mengukur homogenitas</a:t>
            </a:r>
          </a:p>
          <a:p>
            <a:pPr lvl="1"/>
            <a:r>
              <a:rPr lang="en-ID" b="1" smtClean="0"/>
              <a:t>Entropi</a:t>
            </a:r>
            <a:r>
              <a:rPr lang="en-ID" smtClean="0"/>
              <a:t> </a:t>
            </a:r>
            <a:r>
              <a:rPr lang="en-ID" smtClean="0">
                <a:sym typeface="Wingdings" panose="05000000000000000000" pitchFamily="2" charset="2"/>
              </a:rPr>
              <a:t> </a:t>
            </a:r>
            <a:r>
              <a:rPr lang="sv-SE">
                <a:sym typeface="Wingdings" panose="05000000000000000000" pitchFamily="2" charset="2"/>
              </a:rPr>
              <a:t>ukuran ketidakteraturan aras keabuan di dalam citra</a:t>
            </a:r>
            <a:endParaRPr lang="en-ID" smtClean="0"/>
          </a:p>
          <a:p>
            <a:pPr lvl="1"/>
            <a:r>
              <a:rPr lang="en-ID" b="1" smtClean="0"/>
              <a:t>Korelasi</a:t>
            </a:r>
            <a:r>
              <a:rPr lang="en-ID" smtClean="0"/>
              <a:t> </a:t>
            </a:r>
            <a:r>
              <a:rPr lang="en-ID" smtClean="0">
                <a:sym typeface="Wingdings" panose="05000000000000000000" pitchFamily="2" charset="2"/>
              </a:rPr>
              <a:t> </a:t>
            </a:r>
            <a:r>
              <a:rPr lang="sv-SE">
                <a:sym typeface="Wingdings" panose="05000000000000000000" pitchFamily="2" charset="2"/>
              </a:rPr>
              <a:t>ukuran ketergantungan linear antarnilai aras keabuan dalam citra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717786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d-ID" sz="2800" smtClean="0"/>
              <a:t>Pertemuan </a:t>
            </a:r>
            <a:r>
              <a:rPr lang="en-ID" sz="2800" smtClean="0"/>
              <a:t>13</a:t>
            </a:r>
            <a:endParaRPr lang="id-ID" sz="2800" dirty="0"/>
          </a:p>
        </p:txBody>
      </p:sp>
      <p:sp>
        <p:nvSpPr>
          <p:cNvPr id="6" name="Sub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sz="4800" b="1" smtClean="0">
                <a:solidFill>
                  <a:schemeClr val="tx1"/>
                </a:solidFill>
                <a:latin typeface="+mj-lt"/>
              </a:rPr>
              <a:t>EKSTRAKSI FITUR </a:t>
            </a:r>
            <a:r>
              <a:rPr lang="en-ID" sz="4800" b="1" smtClean="0">
                <a:solidFill>
                  <a:schemeClr val="tx1"/>
                </a:solidFill>
                <a:latin typeface="+mj-lt"/>
              </a:rPr>
              <a:t>TEKSTUR</a:t>
            </a:r>
            <a:endParaRPr lang="id-ID" sz="4800" b="1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01036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smtClean="0"/>
              <a:t>Implementasi GLCM di Octave</a:t>
            </a:r>
            <a:endParaRPr lang="en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D" smtClean="0"/>
              <a:t>Implementasi GLCM di Octave </a:t>
            </a:r>
            <a:r>
              <a:rPr lang="en-ID" smtClean="0">
                <a:sym typeface="Wingdings" panose="05000000000000000000" pitchFamily="2" charset="2"/>
              </a:rPr>
              <a:t> </a:t>
            </a:r>
            <a:r>
              <a:rPr lang="en-ID"/>
              <a:t>unduh file program “glcm.m” dari laman </a:t>
            </a:r>
            <a:r>
              <a:rPr lang="en-ID">
                <a:hlinkClick r:id="rId2"/>
              </a:rPr>
              <a:t>https</a:t>
            </a:r>
            <a:r>
              <a:rPr lang="en-ID">
                <a:hlinkClick r:id="rId2"/>
              </a:rPr>
              <a:t>://</a:t>
            </a:r>
            <a:r>
              <a:rPr lang="en-ID" smtClean="0">
                <a:hlinkClick r:id="rId2"/>
              </a:rPr>
              <a:t>s.id/ContohProgramOctave</a:t>
            </a:r>
            <a:r>
              <a:rPr lang="en-ID" smtClean="0"/>
              <a:t> </a:t>
            </a:r>
            <a:endParaRPr lang="en-ID"/>
          </a:p>
        </p:txBody>
      </p:sp>
      <p:sp>
        <p:nvSpPr>
          <p:cNvPr id="4" name="Rectangle 3"/>
          <p:cNvSpPr/>
          <p:nvPr/>
        </p:nvSpPr>
        <p:spPr>
          <a:xfrm>
            <a:off x="1199456" y="2852936"/>
            <a:ext cx="7250703" cy="830997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en-ID" sz="2400" smtClean="0">
                <a:solidFill>
                  <a:srgbClr val="000000"/>
                </a:solidFill>
                <a:latin typeface="Lucida Console" panose="020B0609040504020204" pitchFamily="49" charset="0"/>
              </a:rPr>
              <a:t>&gt;&gt; I = imread(‘images/sidikjari.png’);</a:t>
            </a:r>
          </a:p>
          <a:p>
            <a:r>
              <a:rPr lang="en-ID" sz="2400" smtClean="0">
                <a:solidFill>
                  <a:srgbClr val="000000"/>
                </a:solidFill>
                <a:latin typeface="Lucida Console" panose="020B0609040504020204" pitchFamily="49" charset="0"/>
              </a:rPr>
              <a:t>&gt;&gt; </a:t>
            </a:r>
            <a:r>
              <a:rPr lang="en-ID" sz="2400">
                <a:solidFill>
                  <a:srgbClr val="000000"/>
                </a:solidFill>
                <a:latin typeface="Lucida Console" panose="020B0609040504020204" pitchFamily="49" charset="0"/>
              </a:rPr>
              <a:t>[g0, g45, g90, g135] = </a:t>
            </a:r>
            <a:r>
              <a:rPr lang="en-ID" sz="2400">
                <a:solidFill>
                  <a:srgbClr val="000000"/>
                </a:solidFill>
                <a:latin typeface="Lucida Console" panose="020B0609040504020204" pitchFamily="49" charset="0"/>
              </a:rPr>
              <a:t>glcm(I</a:t>
            </a:r>
            <a:r>
              <a:rPr lang="en-ID" sz="2400" smtClean="0">
                <a:solidFill>
                  <a:srgbClr val="000000"/>
                </a:solidFill>
                <a:latin typeface="Lucida Console" panose="020B0609040504020204" pitchFamily="49" charset="0"/>
              </a:rPr>
              <a:t>)</a:t>
            </a:r>
          </a:p>
        </p:txBody>
      </p:sp>
      <p:sp>
        <p:nvSpPr>
          <p:cNvPr id="5" name="Rectangle 4"/>
          <p:cNvSpPr/>
          <p:nvPr/>
        </p:nvSpPr>
        <p:spPr>
          <a:xfrm>
            <a:off x="479376" y="4005064"/>
            <a:ext cx="5365476" cy="2339102"/>
          </a:xfrm>
          <a:prstGeom prst="rect">
            <a:avLst/>
          </a:prstGeom>
          <a:ln>
            <a:solidFill>
              <a:srgbClr val="000000"/>
            </a:solidFill>
          </a:ln>
        </p:spPr>
        <p:txBody>
          <a:bodyPr wrap="square">
            <a:spAutoFit/>
          </a:bodyPr>
          <a:lstStyle/>
          <a:p>
            <a:r>
              <a:rPr lang="en-ID" sz="1600">
                <a:solidFill>
                  <a:srgbClr val="000000"/>
                </a:solidFill>
                <a:latin typeface="Lucida Console" panose="020B0609040504020204" pitchFamily="49" charset="0"/>
              </a:rPr>
              <a:t>g0 =</a:t>
            </a:r>
          </a:p>
          <a:p>
            <a:endParaRPr lang="en-ID" sz="1600">
              <a:solidFill>
                <a:srgbClr val="000000"/>
              </a:solidFill>
              <a:latin typeface="Lucida Console" panose="020B0609040504020204" pitchFamily="49" charset="0"/>
            </a:endParaRPr>
          </a:p>
          <a:p>
            <a:r>
              <a:rPr lang="en-ID" sz="1600">
                <a:solidFill>
                  <a:srgbClr val="000000"/>
                </a:solidFill>
                <a:latin typeface="Lucida Console" panose="020B0609040504020204" pitchFamily="49" charset="0"/>
              </a:rPr>
              <a:t>  scalar structure containing the fields:</a:t>
            </a:r>
          </a:p>
          <a:p>
            <a:endParaRPr lang="en-ID" sz="1600">
              <a:solidFill>
                <a:srgbClr val="000000"/>
              </a:solidFill>
              <a:latin typeface="Lucida Console" panose="020B0609040504020204" pitchFamily="49" charset="0"/>
            </a:endParaRPr>
          </a:p>
          <a:p>
            <a:r>
              <a:rPr lang="en-ID" sz="1600">
                <a:solidFill>
                  <a:srgbClr val="000000"/>
                </a:solidFill>
                <a:latin typeface="Lucida Console" panose="020B0609040504020204" pitchFamily="49" charset="0"/>
              </a:rPr>
              <a:t>    asm = 1.0358e-04</a:t>
            </a:r>
          </a:p>
          <a:p>
            <a:r>
              <a:rPr lang="en-ID" sz="1600">
                <a:solidFill>
                  <a:srgbClr val="000000"/>
                </a:solidFill>
                <a:latin typeface="Lucida Console" panose="020B0609040504020204" pitchFamily="49" charset="0"/>
              </a:rPr>
              <a:t>    kontras = 632.33</a:t>
            </a:r>
          </a:p>
          <a:p>
            <a:r>
              <a:rPr lang="en-ID" sz="1600">
                <a:solidFill>
                  <a:srgbClr val="000000"/>
                </a:solidFill>
                <a:latin typeface="Lucida Console" panose="020B0609040504020204" pitchFamily="49" charset="0"/>
              </a:rPr>
              <a:t>    idm = 0.054862</a:t>
            </a:r>
          </a:p>
          <a:p>
            <a:r>
              <a:rPr lang="en-ID" sz="1600">
                <a:solidFill>
                  <a:srgbClr val="000000"/>
                </a:solidFill>
                <a:latin typeface="Lucida Console" panose="020B0609040504020204" pitchFamily="49" charset="0"/>
              </a:rPr>
              <a:t>    entropi = 9.3667</a:t>
            </a:r>
          </a:p>
          <a:p>
            <a:r>
              <a:rPr lang="en-ID" sz="1600">
                <a:solidFill>
                  <a:srgbClr val="000000"/>
                </a:solidFill>
                <a:latin typeface="Lucida Console" panose="020B0609040504020204" pitchFamily="49" charset="0"/>
              </a:rPr>
              <a:t>    korelasi = 4.0351e-04</a:t>
            </a:r>
          </a:p>
        </p:txBody>
      </p:sp>
      <p:sp>
        <p:nvSpPr>
          <p:cNvPr id="6" name="Rectangle 5"/>
          <p:cNvSpPr/>
          <p:nvPr/>
        </p:nvSpPr>
        <p:spPr>
          <a:xfrm>
            <a:off x="6096000" y="4005064"/>
            <a:ext cx="5472608" cy="2339102"/>
          </a:xfrm>
          <a:prstGeom prst="rect">
            <a:avLst/>
          </a:prstGeom>
          <a:ln>
            <a:solidFill>
              <a:srgbClr val="000000"/>
            </a:solidFill>
          </a:ln>
        </p:spPr>
        <p:txBody>
          <a:bodyPr wrap="square">
            <a:spAutoFit/>
          </a:bodyPr>
          <a:lstStyle/>
          <a:p>
            <a:r>
              <a:rPr lang="en-ID" sz="1600">
                <a:solidFill>
                  <a:srgbClr val="000000"/>
                </a:solidFill>
                <a:latin typeface="Lucida Console" panose="020B0609040504020204" pitchFamily="49" charset="0"/>
              </a:rPr>
              <a:t>g45 =</a:t>
            </a:r>
          </a:p>
          <a:p>
            <a:endParaRPr lang="en-ID" sz="1600">
              <a:solidFill>
                <a:srgbClr val="000000"/>
              </a:solidFill>
              <a:latin typeface="Lucida Console" panose="020B0609040504020204" pitchFamily="49" charset="0"/>
            </a:endParaRPr>
          </a:p>
          <a:p>
            <a:r>
              <a:rPr lang="en-ID" sz="1600">
                <a:solidFill>
                  <a:srgbClr val="000000"/>
                </a:solidFill>
                <a:latin typeface="Lucida Console" panose="020B0609040504020204" pitchFamily="49" charset="0"/>
              </a:rPr>
              <a:t>  scalar structure containing the fields:</a:t>
            </a:r>
          </a:p>
          <a:p>
            <a:endParaRPr lang="en-ID" sz="1600">
              <a:solidFill>
                <a:srgbClr val="000000"/>
              </a:solidFill>
              <a:latin typeface="Lucida Console" panose="020B0609040504020204" pitchFamily="49" charset="0"/>
            </a:endParaRPr>
          </a:p>
          <a:p>
            <a:r>
              <a:rPr lang="en-ID" sz="1600">
                <a:solidFill>
                  <a:srgbClr val="000000"/>
                </a:solidFill>
                <a:latin typeface="Lucida Console" panose="020B0609040504020204" pitchFamily="49" charset="0"/>
              </a:rPr>
              <a:t>    asm = 9.3482e-05</a:t>
            </a:r>
          </a:p>
          <a:p>
            <a:r>
              <a:rPr lang="en-ID" sz="1600">
                <a:solidFill>
                  <a:srgbClr val="000000"/>
                </a:solidFill>
                <a:latin typeface="Lucida Console" panose="020B0609040504020204" pitchFamily="49" charset="0"/>
              </a:rPr>
              <a:t>    kontras = 820.67</a:t>
            </a:r>
          </a:p>
          <a:p>
            <a:r>
              <a:rPr lang="en-ID" sz="1600">
                <a:solidFill>
                  <a:srgbClr val="000000"/>
                </a:solidFill>
                <a:latin typeface="Lucida Console" panose="020B0609040504020204" pitchFamily="49" charset="0"/>
              </a:rPr>
              <a:t>    idm = 0.052510</a:t>
            </a:r>
          </a:p>
          <a:p>
            <a:r>
              <a:rPr lang="en-ID" sz="1600">
                <a:solidFill>
                  <a:srgbClr val="000000"/>
                </a:solidFill>
                <a:latin typeface="Lucida Console" panose="020B0609040504020204" pitchFamily="49" charset="0"/>
              </a:rPr>
              <a:t>    entropi = 9.4860</a:t>
            </a:r>
          </a:p>
          <a:p>
            <a:r>
              <a:rPr lang="en-ID" sz="1600">
                <a:solidFill>
                  <a:srgbClr val="000000"/>
                </a:solidFill>
                <a:latin typeface="Lucida Console" panose="020B0609040504020204" pitchFamily="49" charset="0"/>
              </a:rPr>
              <a:t>    korelasi = 3.8220e-04</a:t>
            </a:r>
          </a:p>
        </p:txBody>
      </p:sp>
    </p:spTree>
    <p:extLst>
      <p:ext uri="{BB962C8B-B14F-4D97-AF65-F5344CB8AC3E}">
        <p14:creationId xmlns:p14="http://schemas.microsoft.com/office/powerpoint/2010/main" val="392502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smtClean="0"/>
              <a:t>Contoh Penggunaan Ciri GLCM</a:t>
            </a:r>
            <a:endParaRPr lang="en-ID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85803" y="1638092"/>
            <a:ext cx="5531134" cy="4134062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5" name="Rectangle 4"/>
          <p:cNvSpPr/>
          <p:nvPr/>
        </p:nvSpPr>
        <p:spPr>
          <a:xfrm>
            <a:off x="551384" y="5805264"/>
            <a:ext cx="44507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D">
                <a:solidFill>
                  <a:srgbClr val="000000"/>
                </a:solidFill>
              </a:rPr>
              <a:t>https://doi.org/10.1109/IAC.2018.8780412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0011" y="1628800"/>
            <a:ext cx="5321573" cy="2965602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7" name="Rectangle 6"/>
          <p:cNvSpPr/>
          <p:nvPr/>
        </p:nvSpPr>
        <p:spPr>
          <a:xfrm>
            <a:off x="6205984" y="4660316"/>
            <a:ext cx="41729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D">
                <a:solidFill>
                  <a:srgbClr val="000000"/>
                </a:solidFill>
              </a:rPr>
              <a:t>https://doi.org/10.29207/resti.v5i1.2615</a:t>
            </a:r>
            <a:endParaRPr lang="en-ID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315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/>
              <a:t>Contoh Penggunaan Ciri GLCM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1384" y="1700808"/>
            <a:ext cx="5494851" cy="3960440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5" name="Rectangle 4"/>
          <p:cNvSpPr/>
          <p:nvPr/>
        </p:nvSpPr>
        <p:spPr>
          <a:xfrm>
            <a:off x="487839" y="5728291"/>
            <a:ext cx="40959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D">
                <a:solidFill>
                  <a:srgbClr val="000000"/>
                </a:solidFill>
              </a:rPr>
              <a:t>http://dx.doi.org/10.30591/jpit.v2i2.520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0017" y="1704420"/>
            <a:ext cx="5400600" cy="2732692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7" name="Rectangle 6"/>
          <p:cNvSpPr/>
          <p:nvPr/>
        </p:nvSpPr>
        <p:spPr>
          <a:xfrm>
            <a:off x="6124600" y="4522966"/>
            <a:ext cx="6096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ID" sz="1600">
                <a:solidFill>
                  <a:srgbClr val="000000"/>
                </a:solidFill>
              </a:rPr>
              <a:t>https://jurnaleeccis.ub.ac.id/index.php/eeccis/article/view/545</a:t>
            </a:r>
          </a:p>
        </p:txBody>
      </p:sp>
    </p:spTree>
    <p:extLst>
      <p:ext uri="{BB962C8B-B14F-4D97-AF65-F5344CB8AC3E}">
        <p14:creationId xmlns:p14="http://schemas.microsoft.com/office/powerpoint/2010/main" val="305092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smtClean="0"/>
              <a:t>Kesimpulan</a:t>
            </a:r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D" smtClean="0"/>
              <a:t>Fitur tekstur merupakan ciri yang berkaitan dengan struktur penyusun citra</a:t>
            </a:r>
          </a:p>
          <a:p>
            <a:r>
              <a:rPr lang="en-ID" smtClean="0"/>
              <a:t>Fitur tekstur antara lain:</a:t>
            </a:r>
          </a:p>
          <a:p>
            <a:pPr lvl="1"/>
            <a:r>
              <a:rPr lang="en-ID" smtClean="0"/>
              <a:t>Tekstur berdasarkan histogram</a:t>
            </a:r>
          </a:p>
          <a:p>
            <a:pPr lvl="1"/>
            <a:r>
              <a:rPr lang="en-ID" smtClean="0"/>
              <a:t>GLCM</a:t>
            </a:r>
          </a:p>
          <a:p>
            <a:r>
              <a:rPr lang="en-ID" smtClean="0"/>
              <a:t>Fitur tekstur banyak digunakan untuk keperluan identifikasi citra.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097302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smtClean="0"/>
              <a:t>Kesimpulan</a:t>
            </a:r>
            <a:endParaRPr lang="id-ID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51384" y="5046857"/>
            <a:ext cx="10363200" cy="953650"/>
          </a:xfrm>
        </p:spPr>
        <p:txBody>
          <a:bodyPr/>
          <a:lstStyle/>
          <a:p>
            <a:pPr algn="ctr"/>
            <a:r>
              <a:rPr lang="id-ID" sz="6000" dirty="0" smtClean="0"/>
              <a:t>SELESAI</a:t>
            </a:r>
            <a:endParaRPr lang="id-ID" sz="6000" dirty="0"/>
          </a:p>
        </p:txBody>
      </p:sp>
      <p:grpSp>
        <p:nvGrpSpPr>
          <p:cNvPr id="9" name="Group 8"/>
          <p:cNvGrpSpPr/>
          <p:nvPr/>
        </p:nvGrpSpPr>
        <p:grpSpPr>
          <a:xfrm>
            <a:off x="3719736" y="1689238"/>
            <a:ext cx="3960440" cy="3241812"/>
            <a:chOff x="3719736" y="1689238"/>
            <a:chExt cx="3960440" cy="3241812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719736" y="1689238"/>
              <a:ext cx="3960440" cy="3241812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303912" y="1916832"/>
              <a:ext cx="720080" cy="7200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98017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smtClean="0"/>
              <a:t>Tujuan Pembelajaran</a:t>
            </a:r>
            <a:endParaRPr lang="id-ID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d-ID" b="0"/>
              <a:t>Mahasiswa mampu </a:t>
            </a:r>
            <a:r>
              <a:rPr lang="en-ID" b="0" smtClean="0"/>
              <a:t>mamahami dan </a:t>
            </a:r>
            <a:r>
              <a:rPr lang="id-ID" b="0" smtClean="0"/>
              <a:t>menjelaskan </a:t>
            </a:r>
            <a:r>
              <a:rPr lang="en-ID" b="0" smtClean="0"/>
              <a:t>berbagai </a:t>
            </a:r>
            <a:r>
              <a:rPr lang="id-ID" b="0" smtClean="0"/>
              <a:t>teknik </a:t>
            </a:r>
            <a:r>
              <a:rPr lang="id-ID" b="0"/>
              <a:t>dan metode </a:t>
            </a:r>
            <a:r>
              <a:rPr lang="en-ID" b="0" smtClean="0"/>
              <a:t>ekstraksi fitur </a:t>
            </a:r>
            <a:r>
              <a:rPr lang="en-ID" b="0" smtClean="0"/>
              <a:t>tekstur </a:t>
            </a:r>
            <a:r>
              <a:rPr lang="id-ID" b="0" smtClean="0"/>
              <a:t>pada citra</a:t>
            </a:r>
            <a:r>
              <a:rPr lang="en-ID" b="0" smtClean="0"/>
              <a:t> digital</a:t>
            </a:r>
            <a:r>
              <a:rPr lang="id-ID" b="0" smtClean="0"/>
              <a:t>.</a:t>
            </a:r>
            <a:endParaRPr lang="en-ID" b="0" smtClean="0"/>
          </a:p>
          <a:p>
            <a:r>
              <a:rPr lang="en-ID" b="0" smtClean="0"/>
              <a:t>Mahasiswa mampu mengimplementasikan metode ekstraksi fitur tekstur menggunakan perangkat pengolah citra (Matlab, Octave, OpenCV, dll)</a:t>
            </a:r>
            <a:endParaRPr lang="id-ID" b="0"/>
          </a:p>
        </p:txBody>
      </p:sp>
    </p:spTree>
    <p:extLst>
      <p:ext uri="{BB962C8B-B14F-4D97-AF65-F5344CB8AC3E}">
        <p14:creationId xmlns:p14="http://schemas.microsoft.com/office/powerpoint/2010/main" val="610800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iagBrick">
          <a:fgClr>
            <a:srgbClr val="FFFF00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647728" y="1556792"/>
            <a:ext cx="7493237" cy="2800767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ID" sz="8800" b="1" smtClean="0">
                <a:solidFill>
                  <a:schemeClr val="bg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Bahnschrift Condensed" panose="020B0502040204020203" pitchFamily="34" charset="0"/>
              </a:rPr>
              <a:t>EKSTRAKSI FITUR </a:t>
            </a:r>
            <a:r>
              <a:rPr lang="en-ID" sz="8800" b="1" smtClean="0">
                <a:solidFill>
                  <a:schemeClr val="bg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Bahnschrift Condensed" panose="020B0502040204020203" pitchFamily="34" charset="0"/>
              </a:rPr>
              <a:t>TEKSTUR</a:t>
            </a:r>
            <a:endParaRPr lang="en-ID" sz="8800" b="1">
              <a:solidFill>
                <a:schemeClr val="bg1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latin typeface="Bahnschrift Condensed" panose="020B0502040204020203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452395" y="4469545"/>
            <a:ext cx="1698442" cy="830997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r"/>
            <a:r>
              <a:rPr lang="en-ID" sz="4800" smtClean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OCTAVE</a:t>
            </a:r>
            <a:endParaRPr lang="en-ID" sz="4800">
              <a:solidFill>
                <a:schemeClr val="bg1"/>
              </a:solidFill>
              <a:latin typeface="Bahnschrift SemiBold Condensed" panose="020B0502040204020203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336570" y="529975"/>
            <a:ext cx="5191478" cy="769441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ID" sz="4400" smtClean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PENGOLAHAN CITRA DIGITAL</a:t>
            </a:r>
            <a:endParaRPr lang="en-ID" sz="4400">
              <a:solidFill>
                <a:schemeClr val="bg1"/>
              </a:solidFill>
              <a:latin typeface="Bahnschrift SemiBold Condensed" panose="020B0502040204020203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2055" y="309175"/>
            <a:ext cx="1591044" cy="733596"/>
          </a:xfrm>
          <a:prstGeom prst="rect">
            <a:avLst/>
          </a:prstGeom>
        </p:spPr>
      </p:pic>
      <p:sp>
        <p:nvSpPr>
          <p:cNvPr id="2" name="Oval 1"/>
          <p:cNvSpPr/>
          <p:nvPr/>
        </p:nvSpPr>
        <p:spPr>
          <a:xfrm>
            <a:off x="8627668" y="341375"/>
            <a:ext cx="1087655" cy="1087655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ID" sz="6000" b="1" smtClean="0">
                <a:latin typeface="Arial Narrow" panose="020B0606020202030204" pitchFamily="34" charset="0"/>
              </a:rPr>
              <a:t>13</a:t>
            </a:r>
            <a:endParaRPr lang="en-ID" sz="1100" b="1">
              <a:latin typeface="Arial Narrow" panose="020B060602020203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584457" y="623592"/>
            <a:ext cx="20951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sz="2800" b="1" smtClean="0">
                <a:solidFill>
                  <a:srgbClr val="FF0000"/>
                </a:solidFill>
                <a:latin typeface="Arial Narrow" panose="020B0606020202030204" pitchFamily="34" charset="0"/>
              </a:rPr>
              <a:t>PERTEMUAN</a:t>
            </a:r>
            <a:endParaRPr lang="en-ID" b="1">
              <a:solidFill>
                <a:srgbClr val="FF0000"/>
              </a:solidFill>
              <a:latin typeface="Arial Narrow" panose="020B0606020202030204" pitchFamily="34" charset="0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5602072" y="5585217"/>
            <a:ext cx="5538893" cy="1036024"/>
            <a:chOff x="252866" y="5727925"/>
            <a:chExt cx="5538893" cy="1036024"/>
          </a:xfrm>
          <a:effectLst>
            <a:glow rad="127000">
              <a:schemeClr val="accent4">
                <a:lumMod val="60000"/>
                <a:lumOff val="40000"/>
              </a:schemeClr>
            </a:glow>
          </a:effectLst>
        </p:grpSpPr>
        <p:sp>
          <p:nvSpPr>
            <p:cNvPr id="13" name="TextBox 12"/>
            <p:cNvSpPr txBox="1"/>
            <p:nvPr/>
          </p:nvSpPr>
          <p:spPr>
            <a:xfrm>
              <a:off x="1334257" y="5727925"/>
              <a:ext cx="4457502" cy="1036024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</p:spPr>
          <p:txBody>
            <a:bodyPr wrap="none" rtlCol="0" anchor="ctr">
              <a:noAutofit/>
            </a:bodyPr>
            <a:lstStyle/>
            <a:p>
              <a:r>
                <a:rPr lang="en-ID" sz="2000" b="1" smtClean="0"/>
                <a:t>Dr. Achmad Solichin, S.Kom., M.T.I.</a:t>
              </a:r>
            </a:p>
            <a:p>
              <a:r>
                <a:rPr lang="en-ID" sz="2000" smtClean="0"/>
                <a:t>Universitas Budi Luhur</a:t>
              </a:r>
            </a:p>
            <a:p>
              <a:r>
                <a:rPr lang="en-ID" sz="2000" smtClean="0"/>
                <a:t>http://achmatim.net</a:t>
              </a:r>
              <a:endParaRPr lang="en-ID" sz="2000"/>
            </a:p>
          </p:txBody>
        </p: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2866" y="5727925"/>
              <a:ext cx="1036024" cy="1036024"/>
            </a:xfrm>
            <a:prstGeom prst="rect">
              <a:avLst/>
            </a:prstGeom>
          </p:spPr>
        </p:pic>
      </p:grpSp>
      <p:sp>
        <p:nvSpPr>
          <p:cNvPr id="10" name="TextBox 9"/>
          <p:cNvSpPr txBox="1"/>
          <p:nvPr/>
        </p:nvSpPr>
        <p:spPr>
          <a:xfrm>
            <a:off x="2739858" y="4409915"/>
            <a:ext cx="663194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sz="5400" smtClean="0">
                <a:latin typeface="Vivaldi" panose="03020602050506090804" pitchFamily="66" charset="0"/>
              </a:rPr>
              <a:t>Praktek dan Contoh dengan</a:t>
            </a:r>
            <a:endParaRPr lang="en-ID" sz="5400">
              <a:latin typeface="Vivaldi" panose="03020602050506090804" pitchFamily="66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20" r="20480"/>
          <a:stretch/>
        </p:blipFill>
        <p:spPr>
          <a:xfrm flipH="1">
            <a:off x="551384" y="765775"/>
            <a:ext cx="3888432" cy="6613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208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8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000"/>
                            </p:stCondLst>
                            <p:childTnLst>
                              <p:par>
                                <p:cTn id="3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50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2" grpId="0" animBg="1"/>
      <p:bldP spid="3" grpId="0"/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smtClean="0"/>
              <a:t>Topik Pembahasan</a:t>
            </a:r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371600"/>
            <a:ext cx="5774432" cy="4953000"/>
          </a:xfrm>
        </p:spPr>
        <p:txBody>
          <a:bodyPr/>
          <a:lstStyle/>
          <a:p>
            <a:r>
              <a:rPr lang="en-ID" smtClean="0"/>
              <a:t>Apa itu f</a:t>
            </a:r>
            <a:r>
              <a:rPr lang="id-ID" smtClean="0"/>
              <a:t>itur tekstur</a:t>
            </a:r>
            <a:r>
              <a:rPr lang="en-ID" smtClean="0"/>
              <a:t>?</a:t>
            </a:r>
            <a:r>
              <a:rPr lang="id-ID"/>
              <a:t>	</a:t>
            </a:r>
          </a:p>
          <a:p>
            <a:r>
              <a:rPr lang="id-ID" smtClean="0"/>
              <a:t>Tekstur </a:t>
            </a:r>
            <a:r>
              <a:rPr lang="id-ID"/>
              <a:t>berbasis histogram	</a:t>
            </a:r>
          </a:p>
          <a:p>
            <a:r>
              <a:rPr lang="id-ID" smtClean="0"/>
              <a:t>GLCM</a:t>
            </a:r>
            <a:endParaRPr lang="en-ID" smtClean="0"/>
          </a:p>
          <a:p>
            <a:r>
              <a:rPr lang="en-ID" smtClean="0"/>
              <a:t>Implementasi ekstraksi fitur tekstur di Octave</a:t>
            </a:r>
          </a:p>
          <a:p>
            <a:r>
              <a:rPr lang="en-ID" smtClean="0"/>
              <a:t>Contoh penggunaan fitur tekstur dalam penelitian</a:t>
            </a:r>
            <a:endParaRPr lang="id-ID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6692" y="1371600"/>
            <a:ext cx="5108908" cy="504056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627248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smtClean="0"/>
              <a:t>Fitur Tekstur</a:t>
            </a:r>
            <a:endParaRPr lang="en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D" smtClean="0"/>
              <a:t>Apa itu tekstur? </a:t>
            </a:r>
          </a:p>
          <a:p>
            <a:pPr lvl="1"/>
            <a:r>
              <a:rPr lang="en-ID" smtClean="0"/>
              <a:t>ukuran </a:t>
            </a:r>
            <a:r>
              <a:rPr lang="en-ID"/>
              <a:t>dan susunan (jaringan) bagian </a:t>
            </a:r>
            <a:r>
              <a:rPr lang="en-ID"/>
              <a:t>suatu </a:t>
            </a:r>
            <a:r>
              <a:rPr lang="en-ID" smtClean="0"/>
              <a:t>benda (KBBI)</a:t>
            </a:r>
          </a:p>
          <a:p>
            <a:pPr lvl="1"/>
            <a:r>
              <a:rPr lang="en-ID"/>
              <a:t>hubungan mutual antara nilai intensitas piksel-piksel yang bertetangga yang berulang di suatu area yang lebih luas daripada jarak </a:t>
            </a:r>
            <a:r>
              <a:rPr lang="en-ID"/>
              <a:t>hubungan </a:t>
            </a:r>
            <a:r>
              <a:rPr lang="en-ID" smtClean="0"/>
              <a:t>tersebut (Kulkarni, 1994)</a:t>
            </a:r>
          </a:p>
          <a:p>
            <a:r>
              <a:rPr lang="en-ID" smtClean="0"/>
              <a:t>Contoh penggunaan fitur tekstur citra:</a:t>
            </a:r>
          </a:p>
          <a:p>
            <a:pPr lvl="1"/>
            <a:r>
              <a:rPr lang="en-ID" b="1" smtClean="0"/>
              <a:t>Inspeksi </a:t>
            </a:r>
            <a:r>
              <a:rPr lang="en-ID" b="1"/>
              <a:t>secara otomatis</a:t>
            </a:r>
            <a:r>
              <a:rPr lang="en-ID"/>
              <a:t> pada industri tekstil, pengecatan mobil, pemakaian karpet.</a:t>
            </a:r>
          </a:p>
          <a:p>
            <a:pPr lvl="1"/>
            <a:r>
              <a:rPr lang="en-ID" b="1" smtClean="0"/>
              <a:t>Analisis </a:t>
            </a:r>
            <a:r>
              <a:rPr lang="en-ID" b="1"/>
              <a:t>citra medis</a:t>
            </a:r>
            <a:r>
              <a:rPr lang="en-ID"/>
              <a:t>. Misalnya, tekstur digunakan untuk klasifikasi penyakit paru-paru, diagnosis leukemia, dan pembedaan tipe-tipe sel darah putih.</a:t>
            </a:r>
          </a:p>
          <a:p>
            <a:pPr lvl="1"/>
            <a:r>
              <a:rPr lang="en-ID" b="1" smtClean="0"/>
              <a:t>Analisis </a:t>
            </a:r>
            <a:r>
              <a:rPr lang="en-ID" b="1"/>
              <a:t>penginderaan jarak-jauh</a:t>
            </a:r>
            <a:r>
              <a:rPr lang="en-ID"/>
              <a:t>. Misalnya, tekstur dipakai untuk kepentingan klasifikasi </a:t>
            </a:r>
            <a:r>
              <a:rPr lang="en-ID"/>
              <a:t>area </a:t>
            </a:r>
            <a:r>
              <a:rPr lang="en-ID" smtClean="0"/>
              <a:t>tanah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667894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smtClean="0"/>
              <a:t>Fitur Tekstur</a:t>
            </a:r>
            <a:endParaRPr lang="en-ID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69277" y="1556792"/>
            <a:ext cx="9361445" cy="354471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95400" y="5877272"/>
            <a:ext cx="69423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sz="2400" b="1" smtClean="0">
                <a:solidFill>
                  <a:srgbClr val="000000"/>
                </a:solidFill>
                <a:latin typeface="+mn-lt"/>
              </a:rPr>
              <a:t>Manusia</a:t>
            </a:r>
            <a:r>
              <a:rPr lang="en-ID" sz="2400" smtClean="0">
                <a:solidFill>
                  <a:srgbClr val="000000"/>
                </a:solidFill>
                <a:latin typeface="+mn-lt"/>
              </a:rPr>
              <a:t> dapat mengenali tekstur dengan sangat baik.</a:t>
            </a:r>
            <a:endParaRPr lang="en-ID" sz="240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536160" y="5877271"/>
            <a:ext cx="40159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sz="2400" smtClean="0">
                <a:solidFill>
                  <a:srgbClr val="FF0000"/>
                </a:solidFill>
                <a:latin typeface="+mn-lt"/>
              </a:rPr>
              <a:t>Bagaimana dengan</a:t>
            </a:r>
            <a:r>
              <a:rPr lang="en-ID" sz="2400" b="1" smtClean="0">
                <a:solidFill>
                  <a:srgbClr val="FF0000"/>
                </a:solidFill>
                <a:latin typeface="+mn-lt"/>
              </a:rPr>
              <a:t> komputer?</a:t>
            </a:r>
            <a:endParaRPr lang="en-ID" sz="2400">
              <a:solidFill>
                <a:srgbClr val="FF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47643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smtClean="0"/>
              <a:t>Fitur Tekstur</a:t>
            </a:r>
            <a:endParaRPr lang="en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371600"/>
            <a:ext cx="6350496" cy="4953000"/>
          </a:xfrm>
        </p:spPr>
        <p:txBody>
          <a:bodyPr/>
          <a:lstStyle/>
          <a:p>
            <a:r>
              <a:rPr lang="en-ID" smtClean="0"/>
              <a:t>Keteraturan:</a:t>
            </a:r>
          </a:p>
          <a:p>
            <a:pPr lvl="1"/>
            <a:r>
              <a:rPr lang="en-ID" smtClean="0"/>
              <a:t>Teratur </a:t>
            </a:r>
            <a:r>
              <a:rPr lang="en-ID" smtClean="0">
                <a:sym typeface="Wingdings" panose="05000000000000000000" pitchFamily="2" charset="2"/>
              </a:rPr>
              <a:t> buatan (a)</a:t>
            </a:r>
            <a:endParaRPr lang="en-ID" smtClean="0"/>
          </a:p>
          <a:p>
            <a:pPr lvl="1"/>
            <a:r>
              <a:rPr lang="en-ID" smtClean="0"/>
              <a:t>Tidak teratur </a:t>
            </a:r>
            <a:r>
              <a:rPr lang="en-ID" smtClean="0">
                <a:sym typeface="Wingdings" panose="05000000000000000000" pitchFamily="2" charset="2"/>
              </a:rPr>
              <a:t> alamiah (b)</a:t>
            </a:r>
          </a:p>
          <a:p>
            <a:r>
              <a:rPr lang="en-ID" smtClean="0">
                <a:sym typeface="Wingdings" panose="05000000000000000000" pitchFamily="2" charset="2"/>
              </a:rPr>
              <a:t>Kekasaran:</a:t>
            </a:r>
          </a:p>
          <a:p>
            <a:pPr lvl="1"/>
            <a:r>
              <a:rPr lang="en-ID" smtClean="0"/>
              <a:t>Mikrotekstur (c)</a:t>
            </a:r>
          </a:p>
          <a:p>
            <a:pPr lvl="1"/>
            <a:r>
              <a:rPr lang="en-ID" smtClean="0"/>
              <a:t>Makrotekstur (d)</a:t>
            </a:r>
          </a:p>
          <a:p>
            <a:r>
              <a:rPr lang="en-ID" smtClean="0"/>
              <a:t>Matematis:</a:t>
            </a:r>
          </a:p>
          <a:p>
            <a:pPr lvl="1"/>
            <a:r>
              <a:rPr lang="en-ID" smtClean="0"/>
              <a:t>Stokastis (statistis) </a:t>
            </a:r>
            <a:r>
              <a:rPr lang="en-ID" smtClean="0">
                <a:sym typeface="Wingdings" panose="05000000000000000000" pitchFamily="2" charset="2"/>
              </a:rPr>
              <a:t> derau</a:t>
            </a:r>
          </a:p>
          <a:p>
            <a:pPr lvl="1"/>
            <a:r>
              <a:rPr lang="en-ID" smtClean="0">
                <a:sym typeface="Wingdings" panose="05000000000000000000" pitchFamily="2" charset="2"/>
              </a:rPr>
              <a:t>Regular (struktural)  warna/intensitas</a:t>
            </a:r>
            <a:endParaRPr lang="en-ID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0019" y="1534557"/>
            <a:ext cx="4502381" cy="232421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0019" y="4021732"/>
            <a:ext cx="4437955" cy="221557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968208" y="6236801"/>
            <a:ext cx="4363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sz="1600" smtClean="0">
                <a:solidFill>
                  <a:srgbClr val="000000"/>
                </a:solidFill>
              </a:rPr>
              <a:t>(c)</a:t>
            </a:r>
            <a:endParaRPr lang="en-ID" sz="1600">
              <a:solidFill>
                <a:srgbClr val="0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200456" y="6230990"/>
            <a:ext cx="4363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sz="1600" smtClean="0">
                <a:solidFill>
                  <a:srgbClr val="000000"/>
                </a:solidFill>
              </a:rPr>
              <a:t>(d)</a:t>
            </a:r>
            <a:endParaRPr lang="en-ID" sz="16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9964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smtClean="0"/>
              <a:t>Fitur Tekstur vs Bentuk</a:t>
            </a:r>
            <a:endParaRPr lang="en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371600"/>
            <a:ext cx="10972800" cy="761256"/>
          </a:xfrm>
        </p:spPr>
        <p:txBody>
          <a:bodyPr/>
          <a:lstStyle/>
          <a:p>
            <a:r>
              <a:rPr lang="en-ID" smtClean="0"/>
              <a:t>Ciri bentuk seringkali tidak mampu membedakan objek</a:t>
            </a:r>
            <a:endParaRPr lang="en-ID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8535" y="2209056"/>
            <a:ext cx="5454930" cy="3384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676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owerpoint-template-apr7">
  <a:themeElements>
    <a:clrScheme name="Office Theme 1">
      <a:dk1>
        <a:srgbClr val="17347D"/>
      </a:dk1>
      <a:lt1>
        <a:srgbClr val="FFFFFF"/>
      </a:lt1>
      <a:dk2>
        <a:srgbClr val="3366CC"/>
      </a:dk2>
      <a:lt2>
        <a:srgbClr val="DDDDDD"/>
      </a:lt2>
      <a:accent1>
        <a:srgbClr val="77B7E7"/>
      </a:accent1>
      <a:accent2>
        <a:srgbClr val="FF9900"/>
      </a:accent2>
      <a:accent3>
        <a:srgbClr val="FFFFFF"/>
      </a:accent3>
      <a:accent4>
        <a:srgbClr val="122B6A"/>
      </a:accent4>
      <a:accent5>
        <a:srgbClr val="BDD8F1"/>
      </a:accent5>
      <a:accent6>
        <a:srgbClr val="E78A00"/>
      </a:accent6>
      <a:hlink>
        <a:srgbClr val="9999FF"/>
      </a:hlink>
      <a:folHlink>
        <a:srgbClr val="969696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Office Theme 1">
        <a:dk1>
          <a:srgbClr val="17347D"/>
        </a:dk1>
        <a:lt1>
          <a:srgbClr val="FFFFFF"/>
        </a:lt1>
        <a:dk2>
          <a:srgbClr val="3366CC"/>
        </a:dk2>
        <a:lt2>
          <a:srgbClr val="DDDDDD"/>
        </a:lt2>
        <a:accent1>
          <a:srgbClr val="77B7E7"/>
        </a:accent1>
        <a:accent2>
          <a:srgbClr val="FF9900"/>
        </a:accent2>
        <a:accent3>
          <a:srgbClr val="FFFFFF"/>
        </a:accent3>
        <a:accent4>
          <a:srgbClr val="122B6A"/>
        </a:accent4>
        <a:accent5>
          <a:srgbClr val="BDD8F1"/>
        </a:accent5>
        <a:accent6>
          <a:srgbClr val="E78A00"/>
        </a:accent6>
        <a:hlink>
          <a:srgbClr val="9999FF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1B525F"/>
        </a:dk1>
        <a:lt1>
          <a:srgbClr val="FFFFFF"/>
        </a:lt1>
        <a:dk2>
          <a:srgbClr val="339966"/>
        </a:dk2>
        <a:lt2>
          <a:srgbClr val="DDDDDD"/>
        </a:lt2>
        <a:accent1>
          <a:srgbClr val="C5BA6B"/>
        </a:accent1>
        <a:accent2>
          <a:srgbClr val="669900"/>
        </a:accent2>
        <a:accent3>
          <a:srgbClr val="FFFFFF"/>
        </a:accent3>
        <a:accent4>
          <a:srgbClr val="154550"/>
        </a:accent4>
        <a:accent5>
          <a:srgbClr val="DFD9BA"/>
        </a:accent5>
        <a:accent6>
          <a:srgbClr val="5C8A00"/>
        </a:accent6>
        <a:hlink>
          <a:srgbClr val="E57C4D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3">
        <a:dk1>
          <a:srgbClr val="191961"/>
        </a:dk1>
        <a:lt1>
          <a:srgbClr val="FFFFFF"/>
        </a:lt1>
        <a:dk2>
          <a:srgbClr val="5D4CDC"/>
        </a:dk2>
        <a:lt2>
          <a:srgbClr val="DDDDDD"/>
        </a:lt2>
        <a:accent1>
          <a:srgbClr val="31B36C"/>
        </a:accent1>
        <a:accent2>
          <a:srgbClr val="0099FF"/>
        </a:accent2>
        <a:accent3>
          <a:srgbClr val="FFFFFF"/>
        </a:accent3>
        <a:accent4>
          <a:srgbClr val="141452"/>
        </a:accent4>
        <a:accent5>
          <a:srgbClr val="ADD6BA"/>
        </a:accent5>
        <a:accent6>
          <a:srgbClr val="008AE7"/>
        </a:accent6>
        <a:hlink>
          <a:srgbClr val="A0963C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powerpoint-template-apr7</Template>
  <TotalTime>37026</TotalTime>
  <Words>760</Words>
  <Application>Microsoft Office PowerPoint</Application>
  <PresentationFormat>Widescreen</PresentationFormat>
  <Paragraphs>146</Paragraphs>
  <Slides>24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24</vt:i4>
      </vt:variant>
    </vt:vector>
  </HeadingPairs>
  <TitlesOfParts>
    <vt:vector size="38" baseType="lpstr">
      <vt:lpstr>Arial</vt:lpstr>
      <vt:lpstr>Arial Narrow</vt:lpstr>
      <vt:lpstr>Bahnschrift Condensed</vt:lpstr>
      <vt:lpstr>Bahnschrift SemiBold Condensed</vt:lpstr>
      <vt:lpstr>Calibri</vt:lpstr>
      <vt:lpstr>Calibri Light</vt:lpstr>
      <vt:lpstr>Cambria Math</vt:lpstr>
      <vt:lpstr>Courier New</vt:lpstr>
      <vt:lpstr>Lucida Console</vt:lpstr>
      <vt:lpstr>Verdana</vt:lpstr>
      <vt:lpstr>Vivaldi</vt:lpstr>
      <vt:lpstr>Wingdings</vt:lpstr>
      <vt:lpstr>powerpoint-template-apr7</vt:lpstr>
      <vt:lpstr>Custom Design</vt:lpstr>
      <vt:lpstr>FAKULTAS TEKNOLOGI INFORMASI</vt:lpstr>
      <vt:lpstr>EKSTRAKSI FITUR TEKSTUR</vt:lpstr>
      <vt:lpstr>Tujuan Pembelajaran</vt:lpstr>
      <vt:lpstr>PowerPoint Presentation</vt:lpstr>
      <vt:lpstr>Topik Pembahasan</vt:lpstr>
      <vt:lpstr>Fitur Tekstur</vt:lpstr>
      <vt:lpstr>Fitur Tekstur</vt:lpstr>
      <vt:lpstr>Fitur Tekstur</vt:lpstr>
      <vt:lpstr>Fitur Tekstur vs Bentuk</vt:lpstr>
      <vt:lpstr>Metode Ekstrasi Ciri Tekstur</vt:lpstr>
      <vt:lpstr>Fitur Tekstur Berbasis Histogram Citra</vt:lpstr>
      <vt:lpstr>Fitur Tekstur Berbasis Histogram Citra</vt:lpstr>
      <vt:lpstr>Fitur Tekstur Berbasis Histogram Citra</vt:lpstr>
      <vt:lpstr>Fitur Tekstur Berbasis Histogram Citra: Octave</vt:lpstr>
      <vt:lpstr>Fitur Tekstur Berbasis Histogram Citra: Octave</vt:lpstr>
      <vt:lpstr>Fitur Tekstur Berbasis Histogram Citra: Octave</vt:lpstr>
      <vt:lpstr>Gray Level Co-occurrence Matrices (GLCM)</vt:lpstr>
      <vt:lpstr>Gray Level Co-occurrence Matrices (GLCM)</vt:lpstr>
      <vt:lpstr>Gray Level Co-occurrence Matrices (GLCM)</vt:lpstr>
      <vt:lpstr>Implementasi GLCM di Octave</vt:lpstr>
      <vt:lpstr>Contoh Penggunaan Ciri GLCM</vt:lpstr>
      <vt:lpstr>Contoh Penggunaan Ciri GLCM</vt:lpstr>
      <vt:lpstr>Kesimpulan</vt:lpstr>
      <vt:lpstr>Kesimpulan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Template</dc:title>
  <dc:creator>user</dc:creator>
  <cp:lastModifiedBy>AS</cp:lastModifiedBy>
  <cp:revision>666</cp:revision>
  <dcterms:created xsi:type="dcterms:W3CDTF">2011-05-21T14:11:58Z</dcterms:created>
  <dcterms:modified xsi:type="dcterms:W3CDTF">2021-06-09T03:05:29Z</dcterms:modified>
</cp:coreProperties>
</file>